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5"/>
  </p:notesMasterIdLst>
  <p:sldIdLst>
    <p:sldId id="256" r:id="rId2"/>
    <p:sldId id="259" r:id="rId3"/>
    <p:sldId id="258" r:id="rId4"/>
    <p:sldId id="260" r:id="rId5"/>
    <p:sldId id="257" r:id="rId6"/>
    <p:sldId id="330" r:id="rId7"/>
    <p:sldId id="327" r:id="rId8"/>
    <p:sldId id="331" r:id="rId9"/>
    <p:sldId id="332" r:id="rId10"/>
    <p:sldId id="333" r:id="rId11"/>
    <p:sldId id="334" r:id="rId12"/>
    <p:sldId id="335" r:id="rId13"/>
    <p:sldId id="336" r:id="rId14"/>
    <p:sldId id="338" r:id="rId15"/>
    <p:sldId id="337" r:id="rId16"/>
    <p:sldId id="381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9" r:id="rId26"/>
    <p:sldId id="350" r:id="rId27"/>
    <p:sldId id="351" r:id="rId28"/>
    <p:sldId id="352" r:id="rId29"/>
    <p:sldId id="328" r:id="rId30"/>
    <p:sldId id="354" r:id="rId31"/>
    <p:sldId id="355" r:id="rId32"/>
    <p:sldId id="382" r:id="rId33"/>
    <p:sldId id="356" r:id="rId34"/>
    <p:sldId id="357" r:id="rId35"/>
    <p:sldId id="358" r:id="rId36"/>
    <p:sldId id="359" r:id="rId37"/>
    <p:sldId id="360" r:id="rId38"/>
    <p:sldId id="361" r:id="rId39"/>
    <p:sldId id="383" r:id="rId40"/>
    <p:sldId id="384" r:id="rId41"/>
    <p:sldId id="385" r:id="rId42"/>
    <p:sldId id="386" r:id="rId43"/>
    <p:sldId id="362" r:id="rId44"/>
    <p:sldId id="329" r:id="rId45"/>
    <p:sldId id="363" r:id="rId46"/>
    <p:sldId id="364" r:id="rId47"/>
    <p:sldId id="365" r:id="rId48"/>
    <p:sldId id="367" r:id="rId49"/>
    <p:sldId id="366" r:id="rId50"/>
    <p:sldId id="368" r:id="rId51"/>
    <p:sldId id="369" r:id="rId52"/>
    <p:sldId id="370" r:id="rId53"/>
    <p:sldId id="371" r:id="rId54"/>
    <p:sldId id="373" r:id="rId55"/>
    <p:sldId id="372" r:id="rId56"/>
    <p:sldId id="374" r:id="rId57"/>
    <p:sldId id="375" r:id="rId58"/>
    <p:sldId id="376" r:id="rId59"/>
    <p:sldId id="377" r:id="rId60"/>
    <p:sldId id="378" r:id="rId61"/>
    <p:sldId id="380" r:id="rId62"/>
    <p:sldId id="347" r:id="rId63"/>
    <p:sldId id="264" r:id="rId64"/>
  </p:sldIdLst>
  <p:sldSz cx="9144000" cy="5143500" type="screen16x9"/>
  <p:notesSz cx="6858000" cy="9144000"/>
  <p:embeddedFontLst>
    <p:embeddedFont>
      <p:font typeface="Montserrat" panose="020B0604020202020204" charset="0"/>
      <p:regular r:id="rId66"/>
      <p:bold r:id="rId67"/>
      <p:italic r:id="rId68"/>
      <p:boldItalic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34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68178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5625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1259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262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2554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7021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86EFE5FB-CD7F-48D3-E1CF-531BCCB40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4FD1BED7-EB8B-EC58-E861-90A7D37A7D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1A2843D-DA7E-0A4C-0425-A83AD5D37A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9310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0446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328D969-42BD-CD1D-BE97-37A4DDBCC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15CE4F38-3CC9-9C96-4313-73E1DB59EE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18F0E724-084A-AC08-6104-AAC62BBB32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4243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0087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2523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6469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3449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1846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062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4117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1081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70250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6096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9434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92160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31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52012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46906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94519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25394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71393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32466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>
          <a:extLst>
            <a:ext uri="{FF2B5EF4-FFF2-40B4-BE49-F238E27FC236}">
              <a16:creationId xmlns:a16="http://schemas.microsoft.com/office/drawing/2014/main" xmlns="" id="{9C9F596A-3DB2-A6B4-8A30-063168961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>
            <a:extLst>
              <a:ext uri="{FF2B5EF4-FFF2-40B4-BE49-F238E27FC236}">
                <a16:creationId xmlns:a16="http://schemas.microsoft.com/office/drawing/2014/main" xmlns="" id="{949547AD-DD0E-68B4-E64F-D9F8701D2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>
            <a:extLst>
              <a:ext uri="{FF2B5EF4-FFF2-40B4-BE49-F238E27FC236}">
                <a16:creationId xmlns:a16="http://schemas.microsoft.com/office/drawing/2014/main" xmlns="" id="{2B089DF8-0083-84D0-DE1A-E67C9BBDA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86996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6505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90879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75584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4246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74288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36688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81083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40250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3210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71591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53327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90397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95326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77383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55116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271430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040536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91707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69267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29248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762571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895085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27366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807886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116250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42690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935855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001084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5608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444030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1983727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16355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015581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e81b60749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e81b60749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39241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231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procuradoria@itapema.sc.leg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143000" y="2017767"/>
            <a:ext cx="7513983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6000" b="1" dirty="0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BEM VINDOS!</a:t>
            </a:r>
            <a:endParaRPr sz="6000" b="1" dirty="0">
              <a:solidFill>
                <a:srgbClr val="FF6C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-311285" y="442217"/>
            <a:ext cx="8430637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2800" b="1" dirty="0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O Novo Papel das Câmaras Municipais</a:t>
            </a:r>
            <a:endParaRPr sz="2800" b="1" dirty="0">
              <a:solidFill>
                <a:srgbClr val="FF6C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603115" y="1862561"/>
            <a:ext cx="6783421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44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Fiscalização Eletrônica do Executivo</a:t>
            </a:r>
          </a:p>
        </p:txBody>
      </p:sp>
    </p:spTree>
    <p:extLst>
      <p:ext uri="{BB962C8B-B14F-4D97-AF65-F5344CB8AC3E}">
        <p14:creationId xmlns:p14="http://schemas.microsoft.com/office/powerpoint/2010/main" val="3660218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42448" y="0"/>
            <a:ext cx="7513983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3200" b="1" dirty="0" err="1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Willyan</a:t>
            </a:r>
            <a:r>
              <a:rPr lang="pt-BR" sz="3200" b="1" dirty="0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 Charles de Campos</a:t>
            </a:r>
            <a:endParaRPr sz="3200" b="1" dirty="0">
              <a:solidFill>
                <a:srgbClr val="FF6C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93793" y="494110"/>
            <a:ext cx="7211291" cy="4985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>
              <a:buFontTx/>
              <a:buChar char="-"/>
            </a:pPr>
            <a:endParaRPr lang="pt-BR" sz="11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>
              <a:buFontTx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Advogado</a:t>
            </a:r>
          </a:p>
          <a:p>
            <a:pPr marL="457200" indent="-457200">
              <a:buFontTx/>
              <a:buChar char="-"/>
            </a:pPr>
            <a:endParaRPr lang="pt-BR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57188">
              <a:buSzPts val="1800"/>
              <a:buFont typeface="Montserrat" panose="020B0604020202020204" charset="0"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</a:rPr>
              <a:t>- Procurador de carreira da Câmara de Vereadores de     Itapema – SC </a:t>
            </a:r>
          </a:p>
          <a:p>
            <a:pPr marL="357188">
              <a:buSzPts val="1800"/>
              <a:buFont typeface="Montserrat" panose="020B0604020202020204" charset="0"/>
              <a:buChar char="-"/>
            </a:pPr>
            <a:endParaRPr lang="pt-BR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Tx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Especialista em Direito Público e Gestão Pública</a:t>
            </a:r>
          </a:p>
          <a:p>
            <a:pPr marL="457200" lvl="0" indent="-457200">
              <a:buFontTx/>
              <a:buChar char="-"/>
            </a:pPr>
            <a:endParaRPr lang="pt-BR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Tx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Especialista em Direito Penal</a:t>
            </a:r>
          </a:p>
          <a:p>
            <a:pPr marL="457200" lvl="0" indent="-457200">
              <a:buFontTx/>
              <a:buChar char="-"/>
            </a:pPr>
            <a:endParaRPr lang="pt-BR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Tx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Mestre em Gestão de Políticas Públicas</a:t>
            </a:r>
          </a:p>
          <a:p>
            <a:pPr marL="457200" lvl="0" indent="-457200">
              <a:buFontTx/>
              <a:buChar char="-"/>
            </a:pPr>
            <a:endParaRPr lang="pt-BR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Tx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Doutorando em Gestão de Políticas Públicas</a:t>
            </a:r>
          </a:p>
          <a:p>
            <a:pPr marL="457200" lvl="0" indent="-457200">
              <a:buFontTx/>
              <a:buChar char="-"/>
            </a:pPr>
            <a:endParaRPr lang="pt-BR" sz="1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Tx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- Conselheiro OAB/SC</a:t>
            </a:r>
          </a:p>
          <a:p>
            <a:pPr marL="457200" lvl="0" indent="-457200">
              <a:buFontTx/>
              <a:buChar char="-"/>
            </a:pPr>
            <a:endParaRPr lang="pt-BR" sz="9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Tx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- Membro da Comissão dos Procuradores municipais da OAB de Santa Catarina</a:t>
            </a:r>
          </a:p>
          <a:p>
            <a:pPr marL="457200" lvl="0" indent="-457200" algn="ctr">
              <a:buFontTx/>
              <a:buChar char="-"/>
            </a:pPr>
            <a:endParaRPr sz="2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5844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512465" y="1017088"/>
            <a:ext cx="7513983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pt-BR" sz="4800" b="1" dirty="0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Período da Aula: </a:t>
            </a:r>
          </a:p>
          <a:p>
            <a:pPr lvl="0"/>
            <a:endParaRPr lang="pt-BR" sz="6000" b="1" dirty="0">
              <a:solidFill>
                <a:srgbClr val="FF6C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lvl="0"/>
            <a:r>
              <a:rPr lang="pt-BR" sz="6000" b="1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Das 14h até 17h</a:t>
            </a:r>
            <a:endParaRPr lang="pt-BR" sz="6000" b="1" dirty="0">
              <a:solidFill>
                <a:srgbClr val="FF6C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69975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342288" y="123216"/>
            <a:ext cx="8099191" cy="427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342900" algn="just">
              <a:spcBef>
                <a:spcPts val="1100"/>
              </a:spcBef>
              <a:buAutoNum type="arabicPeriod"/>
            </a:pPr>
            <a:r>
              <a:rPr lang="pt-BR" sz="2000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Externo: Como os vereadores e assessores podem fiscalizar o prefeito usando o Novo </a:t>
            </a:r>
            <a:r>
              <a:rPr lang="pt-BR" sz="2000" dirty="0" err="1">
                <a:solidFill>
                  <a:schemeClr val="tx1"/>
                </a:solidFill>
                <a:highlight>
                  <a:srgbClr val="FFFFFF"/>
                </a:highlight>
              </a:rPr>
              <a:t>ComprasGov</a:t>
            </a:r>
            <a:r>
              <a:rPr lang="pt-BR" sz="2000" dirty="0">
                <a:solidFill>
                  <a:schemeClr val="tx1"/>
                </a:solidFill>
                <a:highlight>
                  <a:srgbClr val="FFFFFF"/>
                </a:highlight>
              </a:rPr>
              <a:t>, Portal da Transparência Federal e sistemas de convênios (</a:t>
            </a:r>
            <a:r>
              <a:rPr lang="pt-BR" sz="2000" dirty="0" err="1">
                <a:solidFill>
                  <a:schemeClr val="tx1"/>
                </a:solidFill>
                <a:highlight>
                  <a:srgbClr val="FFFFFF"/>
                </a:highlight>
              </a:rPr>
              <a:t>Transferegov</a:t>
            </a:r>
            <a:r>
              <a:rPr lang="pt-BR" sz="2000" dirty="0">
                <a:solidFill>
                  <a:schemeClr val="tx1"/>
                </a:solidFill>
                <a:highlight>
                  <a:srgbClr val="FFFFFF"/>
                </a:highlight>
              </a:rPr>
              <a:t>).</a:t>
            </a:r>
          </a:p>
          <a:p>
            <a:pPr marL="342900" lvl="0" indent="-342900" algn="just">
              <a:spcBef>
                <a:spcPts val="1100"/>
              </a:spcBef>
              <a:buAutoNum type="arabicPeriod"/>
            </a:pPr>
            <a:endParaRPr lang="pt-BR" sz="2000" dirty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342900" lvl="0" indent="-342900" algn="just">
              <a:spcBef>
                <a:spcPts val="1100"/>
              </a:spcBef>
              <a:buAutoNum type="arabicPeriod"/>
            </a:pPr>
            <a:r>
              <a:rPr lang="pt-BR" sz="2000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para a assessoria parlamentar identificar indícios de irregularidades ou superfaturamento nas licitações municipais.</a:t>
            </a:r>
          </a:p>
          <a:p>
            <a:pPr marL="342900" lvl="0" indent="-342900" algn="just">
              <a:spcBef>
                <a:spcPts val="1100"/>
              </a:spcBef>
              <a:buAutoNum type="arabicPeriod"/>
            </a:pPr>
            <a:endParaRPr lang="pt-BR" sz="2000" dirty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342900" lvl="0" indent="-342900" algn="just">
              <a:spcBef>
                <a:spcPts val="1100"/>
              </a:spcBef>
              <a:buAutoNum type="arabicPeriod"/>
            </a:pPr>
            <a:r>
              <a:rPr lang="pt-BR" sz="2000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 requerimentos baseados em dados reais obtidos nos sistemas públicos.</a:t>
            </a:r>
            <a:endParaRPr sz="2000" dirty="0">
              <a:solidFill>
                <a:schemeClr val="tx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980396B-FB8E-8360-D2B1-5D1C9F6B7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6818440C-09D0-1325-FE52-E2B98598143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AA11458C-8785-8208-171A-D18B6220CAF2}"/>
              </a:ext>
            </a:extLst>
          </p:cNvPr>
          <p:cNvSpPr txBox="1"/>
          <p:nvPr/>
        </p:nvSpPr>
        <p:spPr>
          <a:xfrm>
            <a:off x="522409" y="0"/>
            <a:ext cx="7487451" cy="4203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Durante muito tempo, a fiscalização parlamentar dependia quase exclusivamente do envio de ofícios, requerimentos, pedidos de informação, visitas, denúncias, documentos encaminhados pela Prefeitura digitalizados.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Hoje, com base na legislação, há a chamada era de dados abertos.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err="1">
                <a:solidFill>
                  <a:schemeClr val="tx1"/>
                </a:solidFill>
                <a:highlight>
                  <a:srgbClr val="FFFFFF"/>
                </a:highlight>
              </a:rPr>
              <a:t>ComprasGov</a:t>
            </a:r>
            <a:r>
              <a:rPr lang="pt-BR" sz="2000" dirty="0">
                <a:solidFill>
                  <a:schemeClr val="tx1"/>
                </a:solidFill>
                <a:highlight>
                  <a:srgbClr val="FFFFFF"/>
                </a:highlight>
              </a:rPr>
              <a:t>, PNCP, Portal da Transparência e sistemas de convênios (</a:t>
            </a:r>
            <a:r>
              <a:rPr lang="pt-BR" sz="2000" dirty="0" err="1">
                <a:solidFill>
                  <a:schemeClr val="tx1"/>
                </a:solidFill>
                <a:highlight>
                  <a:srgbClr val="FFFFFF"/>
                </a:highlight>
              </a:rPr>
              <a:t>Transferegov</a:t>
            </a:r>
            <a:r>
              <a:rPr lang="pt-BR" sz="2000" dirty="0">
                <a:solidFill>
                  <a:schemeClr val="tx1"/>
                </a:solidFill>
                <a:highlight>
                  <a:srgbClr val="FFFFFF"/>
                </a:highlight>
              </a:rPr>
              <a:t>)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416467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4203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O vereador pode encontrar rapidamente contratações similares, fornecedores em outros órgãos públicos, contratos de cidades vizinhas para comparação, ARP local ou regional, dispensas, inexigibilidades, empenhos, pagamentos, transferências federais, convênios, fornecedores recorrentes e valores contratados.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Uma informação isolada pode não significar nada. Mas quando cruzamos cinco informações, surge uma história. 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Por exemplo: Prefeitura de </a:t>
            </a:r>
            <a:r>
              <a:rPr lang="pt-BR" sz="2000" dirty="0" smtClean="0"/>
              <a:t>Timbó </a:t>
            </a:r>
            <a:r>
              <a:rPr lang="pt-BR" sz="2000" dirty="0"/>
              <a:t>→ contrato </a:t>
            </a:r>
            <a:r>
              <a:rPr lang="pt-BR" sz="2000" dirty="0" err="1"/>
              <a:t>xx</a:t>
            </a:r>
            <a:r>
              <a:rPr lang="pt-BR" sz="2000" dirty="0"/>
              <a:t>/26 → empresa </a:t>
            </a:r>
            <a:r>
              <a:rPr lang="pt-BR" sz="2000" dirty="0" err="1"/>
              <a:t>xxx</a:t>
            </a:r>
            <a:r>
              <a:rPr lang="pt-BR" sz="2000" dirty="0"/>
              <a:t> → valor → pagamento → execução. </a:t>
            </a:r>
          </a:p>
        </p:txBody>
      </p:sp>
    </p:spTree>
    <p:extLst>
      <p:ext uri="{BB962C8B-B14F-4D97-AF65-F5344CB8AC3E}">
        <p14:creationId xmlns:p14="http://schemas.microsoft.com/office/powerpoint/2010/main" val="1823964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8B48FF96-B144-22DD-1CB0-F60ADEA06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964602A-FC1F-2BD4-5C2B-7436CA2781F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D6556BC6-F19C-A005-A948-54FC4E37B745}"/>
              </a:ext>
            </a:extLst>
          </p:cNvPr>
          <p:cNvSpPr txBox="1"/>
          <p:nvPr/>
        </p:nvSpPr>
        <p:spPr>
          <a:xfrm>
            <a:off x="522409" y="0"/>
            <a:ext cx="7934019" cy="4511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Hoje, a informação está espalhada em diferentes plataformas. Cada uma possui uma finalidade específica e, quando utilizadas em conjunto, permitem ao vereador construir praticamente todo o caminho percorrido pelo dinheiro público.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Imagine, por exemplo, que o Município de Concórdia esteja construindo uma escola com recursos federais. O Transferegov.br pode mostrar a transferência federal e o instrumento celebrado, o Portal da Transparência pode mostrar a origem do recurso e a transferência, o PNCP pode mostrar a contratação realizada, e o Portal da Transparência Municipal mostra empenhos, liquidações e pagamentos. </a:t>
            </a:r>
          </a:p>
        </p:txBody>
      </p:sp>
    </p:spTree>
    <p:extLst>
      <p:ext uri="{BB962C8B-B14F-4D97-AF65-F5344CB8AC3E}">
        <p14:creationId xmlns:p14="http://schemas.microsoft.com/office/powerpoint/2010/main" val="1404108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511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O processo administrativo municipal terá o edital, o termo de referência, o contrato, as medições e outros documentos, via de regra, no PNCP.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A fiscalização permitirá verificar se aquilo que aparece nos sistemas realmente existem no mundo real.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Portanto, a lógica será: 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Sistema → informação → cruzamento → documento → fiscalização. 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O vereador precisa aprender a fazer esse caminho.</a:t>
            </a:r>
          </a:p>
        </p:txBody>
      </p:sp>
    </p:spTree>
    <p:extLst>
      <p:ext uri="{BB962C8B-B14F-4D97-AF65-F5344CB8AC3E}">
        <p14:creationId xmlns:p14="http://schemas.microsoft.com/office/powerpoint/2010/main" val="1357743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511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PNCP - Portal Nacional de Contratações Públicas </a:t>
            </a: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O PNCP </a:t>
            </a:r>
            <a:r>
              <a:rPr lang="pt-BR" sz="2000" dirty="0"/>
              <a:t>é o </a:t>
            </a:r>
            <a:r>
              <a:rPr lang="pt-BR" sz="2000" dirty="0" smtClean="0"/>
              <a:t>ponto </a:t>
            </a:r>
            <a:r>
              <a:rPr lang="pt-BR" sz="2000" dirty="0"/>
              <a:t>de encontro das informações relativas às contratações públicas realizadas sob a Lei nº 14.133/2021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Ele </a:t>
            </a:r>
            <a:r>
              <a:rPr lang="pt-BR" sz="2000" dirty="0"/>
              <a:t>foi criado pela </a:t>
            </a:r>
            <a:r>
              <a:rPr lang="pt-BR" sz="2000" dirty="0" smtClean="0"/>
              <a:t>Lei </a:t>
            </a:r>
            <a:r>
              <a:rPr lang="pt-BR" sz="2000" dirty="0"/>
              <a:t>de Licitações para funcionar como instrumento de publicidade e divulgação centralizada das contratações públicas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Pense </a:t>
            </a:r>
            <a:r>
              <a:rPr lang="pt-BR" sz="2000" dirty="0"/>
              <a:t>no PNCP como uma espécie </a:t>
            </a:r>
            <a:r>
              <a:rPr lang="pt-BR" sz="2000" dirty="0" smtClean="0"/>
              <a:t>de “</a:t>
            </a:r>
            <a:r>
              <a:rPr lang="pt-BR" sz="2000" u="sng" dirty="0" smtClean="0"/>
              <a:t>Google </a:t>
            </a:r>
            <a:r>
              <a:rPr lang="pt-BR" sz="2000" u="sng" dirty="0"/>
              <a:t>das contratações </a:t>
            </a:r>
            <a:r>
              <a:rPr lang="pt-BR" sz="2000" u="sng" dirty="0" smtClean="0"/>
              <a:t>públicas</a:t>
            </a:r>
            <a:r>
              <a:rPr lang="pt-BR" sz="2000" dirty="0" smtClean="0"/>
              <a:t>”, quando </a:t>
            </a:r>
            <a:r>
              <a:rPr lang="pt-BR" sz="2000" dirty="0"/>
              <a:t>quero descobrir o que a Prefeitura está </a:t>
            </a:r>
            <a:r>
              <a:rPr lang="pt-BR" sz="2000" dirty="0" smtClean="0"/>
              <a:t>comprando.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415662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511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A </a:t>
            </a:r>
            <a:r>
              <a:rPr lang="pt-BR" sz="2000" dirty="0"/>
              <a:t>grande </a:t>
            </a:r>
            <a:r>
              <a:rPr lang="pt-BR" sz="2000" dirty="0" smtClean="0"/>
              <a:t>vantagem de saber utilizar o PNCP, </a:t>
            </a:r>
            <a:r>
              <a:rPr lang="pt-BR" sz="2000" dirty="0"/>
              <a:t>é que o vereador não precisa necessariamente começar solicitando essas informações à </a:t>
            </a:r>
            <a:r>
              <a:rPr lang="pt-BR" sz="2000" dirty="0" smtClean="0"/>
              <a:t>Prefeitura, sendo que ele </a:t>
            </a:r>
            <a:r>
              <a:rPr lang="pt-BR" sz="2000" dirty="0"/>
              <a:t>pode primeiro verificar aquilo que já está publicamente disponível</a:t>
            </a:r>
            <a:r>
              <a:rPr lang="pt-BR" sz="2000" dirty="0" smtClean="0"/>
              <a:t>. 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Como </a:t>
            </a:r>
            <a:r>
              <a:rPr lang="pt-BR" sz="2000" dirty="0"/>
              <a:t>o vereador pode usar o PNCP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Imagine </a:t>
            </a:r>
            <a:r>
              <a:rPr lang="pt-BR" sz="2000" dirty="0"/>
              <a:t>que você </a:t>
            </a:r>
            <a:r>
              <a:rPr lang="pt-BR" sz="2000" dirty="0" smtClean="0"/>
              <a:t>recebeu uma denúncia: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 “A </a:t>
            </a:r>
            <a:r>
              <a:rPr lang="pt-BR" sz="2000" dirty="0"/>
              <a:t>Prefeitura contratou uma empresa por R$ 2 </a:t>
            </a:r>
            <a:r>
              <a:rPr lang="pt-BR" sz="2000" dirty="0" smtClean="0"/>
              <a:t>milhões.”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11186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511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Antes </a:t>
            </a:r>
            <a:r>
              <a:rPr lang="pt-BR" sz="2000" dirty="0"/>
              <a:t>de fazer um requerimento, </a:t>
            </a:r>
            <a:r>
              <a:rPr lang="pt-BR" sz="2000" dirty="0" smtClean="0"/>
              <a:t>ele entrará </a:t>
            </a:r>
            <a:r>
              <a:rPr lang="pt-BR" sz="2000" dirty="0"/>
              <a:t>no PNCP e </a:t>
            </a:r>
            <a:r>
              <a:rPr lang="pt-BR" sz="2000" dirty="0" smtClean="0"/>
              <a:t>consegue verificar: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Quem </a:t>
            </a:r>
            <a:r>
              <a:rPr lang="pt-BR" sz="2000" dirty="0"/>
              <a:t>foi contratado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Qual </a:t>
            </a:r>
            <a:r>
              <a:rPr lang="pt-BR" sz="2000" dirty="0"/>
              <a:t>foi o objeto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Qual </a:t>
            </a:r>
            <a:r>
              <a:rPr lang="pt-BR" sz="2000" dirty="0"/>
              <a:t>foi o valor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Qual </a:t>
            </a:r>
            <a:r>
              <a:rPr lang="pt-BR" sz="2000" dirty="0"/>
              <a:t>foi a modalidade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Quando </a:t>
            </a:r>
            <a:r>
              <a:rPr lang="pt-BR" sz="2000" dirty="0"/>
              <a:t>foi contratado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Existe </a:t>
            </a:r>
            <a:r>
              <a:rPr lang="pt-BR" sz="2000" dirty="0"/>
              <a:t>contrato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endParaRPr lang="pt-BR" sz="16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A </a:t>
            </a:r>
            <a:r>
              <a:rPr lang="pt-BR" sz="2000" dirty="0"/>
              <a:t>partir daí você </a:t>
            </a:r>
            <a:r>
              <a:rPr lang="pt-BR" sz="2000" dirty="0" smtClean="0"/>
              <a:t>começa </a:t>
            </a:r>
            <a:r>
              <a:rPr lang="pt-BR" sz="2000" dirty="0"/>
              <a:t>a investigação.</a:t>
            </a:r>
          </a:p>
        </p:txBody>
      </p:sp>
    </p:spTree>
    <p:extLst>
      <p:ext uri="{BB962C8B-B14F-4D97-AF65-F5344CB8AC3E}">
        <p14:creationId xmlns:p14="http://schemas.microsoft.com/office/powerpoint/2010/main" val="835044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819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r>
              <a:rPr lang="pt-BR" sz="2000" b="1" dirty="0"/>
              <a:t>Compras.gov.br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Aqui </a:t>
            </a:r>
            <a:r>
              <a:rPr lang="pt-BR" sz="2000" dirty="0"/>
              <a:t>é importante fazer uma distinção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O </a:t>
            </a:r>
            <a:r>
              <a:rPr lang="pt-BR" sz="2000" dirty="0"/>
              <a:t>Compras.gov.br é o </a:t>
            </a:r>
            <a:r>
              <a:rPr lang="pt-BR" sz="2000" dirty="0" smtClean="0"/>
              <a:t>sistema </a:t>
            </a:r>
            <a:r>
              <a:rPr lang="pt-BR" sz="2000" dirty="0"/>
              <a:t>de compras públicas </a:t>
            </a:r>
            <a:r>
              <a:rPr lang="pt-BR" sz="2000" dirty="0" smtClean="0"/>
              <a:t>mais utilizado pelo </a:t>
            </a:r>
            <a:r>
              <a:rPr lang="pt-BR" sz="2000" dirty="0"/>
              <a:t>Governo Federal, com ferramentas relacionadas aos processos de contratação, pesquisa de preços, fornecedores, compras e gestão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O vereador não </a:t>
            </a:r>
            <a:r>
              <a:rPr lang="pt-BR" sz="2000" dirty="0"/>
              <a:t>deve pensar</a:t>
            </a:r>
            <a:r>
              <a:rPr lang="pt-BR" sz="2000" dirty="0" smtClean="0"/>
              <a:t>: “Como </a:t>
            </a:r>
            <a:r>
              <a:rPr lang="pt-BR" sz="2000" dirty="0"/>
              <a:t>o Município não utiliza necessariamente o </a:t>
            </a:r>
            <a:r>
              <a:rPr lang="pt-BR" sz="2000" dirty="0" smtClean="0"/>
              <a:t>compras.gov, </a:t>
            </a:r>
            <a:r>
              <a:rPr lang="pt-BR" sz="2000" dirty="0"/>
              <a:t>então ele não me serve</a:t>
            </a:r>
            <a:r>
              <a:rPr lang="pt-BR" sz="2000" dirty="0" smtClean="0"/>
              <a:t>.”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           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	</a:t>
            </a:r>
            <a:r>
              <a:rPr lang="pt-BR" sz="2000" dirty="0" smtClean="0"/>
              <a:t>	Errado.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764591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819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12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Ele </a:t>
            </a:r>
            <a:r>
              <a:rPr lang="pt-BR" sz="2000" dirty="0"/>
              <a:t>pode ser utilizado como referência e fonte de comparação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Imagine </a:t>
            </a:r>
            <a:r>
              <a:rPr lang="pt-BR" sz="2000" dirty="0"/>
              <a:t>que a Prefeitura </a:t>
            </a:r>
            <a:r>
              <a:rPr lang="pt-BR" sz="2000" dirty="0" smtClean="0"/>
              <a:t>compre: 10 televisores.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O </a:t>
            </a:r>
            <a:r>
              <a:rPr lang="pt-BR" sz="2000" dirty="0"/>
              <a:t>Município informa que cada equipamento custou R$ 8.000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E</a:t>
            </a:r>
            <a:r>
              <a:rPr lang="pt-BR" sz="2000" dirty="0" smtClean="0"/>
              <a:t>sse </a:t>
            </a:r>
            <a:r>
              <a:rPr lang="pt-BR" sz="2000" dirty="0"/>
              <a:t>preço parece </a:t>
            </a:r>
            <a:r>
              <a:rPr lang="pt-BR" sz="2000" dirty="0" smtClean="0"/>
              <a:t>razoável</a:t>
            </a:r>
            <a:r>
              <a:rPr lang="pt-BR" sz="2000" dirty="0"/>
              <a:t>?</a:t>
            </a: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Pesquise então em contratações </a:t>
            </a:r>
            <a:r>
              <a:rPr lang="pt-BR" sz="2000" dirty="0"/>
              <a:t>semelhantes e </a:t>
            </a:r>
            <a:r>
              <a:rPr lang="pt-BR" sz="2000" dirty="0" smtClean="0"/>
              <a:t>utilize </a:t>
            </a:r>
            <a:r>
              <a:rPr lang="pt-BR" sz="2000" dirty="0"/>
              <a:t>os dados disponíveis nas ferramentas </a:t>
            </a:r>
            <a:r>
              <a:rPr lang="pt-BR" sz="2000" dirty="0" smtClean="0"/>
              <a:t>do compras.gov </a:t>
            </a:r>
            <a:r>
              <a:rPr lang="pt-BR" sz="2000" dirty="0"/>
              <a:t>para encontrar parâmetros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095174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203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Mas </a:t>
            </a:r>
            <a:r>
              <a:rPr lang="pt-BR" sz="2000" dirty="0"/>
              <a:t>aqui entra uma regra</a:t>
            </a:r>
            <a:r>
              <a:rPr lang="pt-BR" sz="2000" dirty="0" smtClean="0"/>
              <a:t>: Preço </a:t>
            </a:r>
            <a:r>
              <a:rPr lang="pt-BR" sz="2000" dirty="0"/>
              <a:t>diferente não significa automaticamente preço irregular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É </a:t>
            </a:r>
            <a:r>
              <a:rPr lang="pt-BR" sz="2000" dirty="0"/>
              <a:t>preciso comparar objetos equivalentes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Um televisor </a:t>
            </a:r>
            <a:r>
              <a:rPr lang="pt-BR" sz="2000" dirty="0"/>
              <a:t>de R$ 8.000 pode ter especificações completamente diferentes de outro de R$ </a:t>
            </a:r>
            <a:r>
              <a:rPr lang="pt-BR" sz="2000" dirty="0" smtClean="0"/>
              <a:t>3.000.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Portanto</a:t>
            </a:r>
            <a:r>
              <a:rPr lang="pt-BR" sz="2000" dirty="0"/>
              <a:t>, o Compras.gov.br serve principalmente como uma ferramenta </a:t>
            </a:r>
            <a:r>
              <a:rPr lang="pt-BR" sz="2000" dirty="0" smtClean="0"/>
              <a:t>de pesquisa, comparação e referência.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412765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3280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O Compras.gov.br </a:t>
            </a:r>
            <a:r>
              <a:rPr lang="pt-BR" sz="2000" dirty="0"/>
              <a:t>serve </a:t>
            </a:r>
            <a:r>
              <a:rPr lang="pt-BR" sz="2000" dirty="0" smtClean="0"/>
              <a:t>como </a:t>
            </a:r>
            <a:r>
              <a:rPr lang="pt-BR" sz="2000" dirty="0"/>
              <a:t>uma ferramenta </a:t>
            </a:r>
            <a:r>
              <a:rPr lang="pt-BR" sz="2000" dirty="0" smtClean="0"/>
              <a:t>de pesquisa, comparação e referência.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Lembrando que temos outros sistemas a serem utilizados e que podem também servir como referência.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LICITAR DIGITAL, BNC, LICITANET, COMPRASBR, BLL,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408655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2036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 </a:t>
            </a:r>
            <a:r>
              <a:rPr lang="pt-BR" sz="2000" b="1" dirty="0"/>
              <a:t>Transferegov.br 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O </a:t>
            </a:r>
            <a:r>
              <a:rPr lang="pt-BR" sz="2000" dirty="0"/>
              <a:t>Transferegov.br é o sistema utilizado pelo Governo Federal para operacionalizar e acompanhar diversas modalidades de transferências de recursos da União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É </a:t>
            </a:r>
            <a:r>
              <a:rPr lang="pt-BR" sz="2000" dirty="0"/>
              <a:t>especialmente importante para o vereador porque permite acompanhar recursos federais destinados aos Estados e Municípios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Imagine: União </a:t>
            </a:r>
            <a:r>
              <a:rPr lang="pt-BR" sz="2000" dirty="0"/>
              <a:t>→ Município → obra</a:t>
            </a:r>
            <a:r>
              <a:rPr lang="pt-BR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22478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511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12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O </a:t>
            </a:r>
            <a:r>
              <a:rPr lang="pt-BR" sz="2000" dirty="0" err="1"/>
              <a:t>Transferegov</a:t>
            </a:r>
            <a:r>
              <a:rPr lang="pt-BR" sz="2000" dirty="0"/>
              <a:t> permite acompanhar informações relacionadas a essa transferência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Podemos </a:t>
            </a:r>
            <a:r>
              <a:rPr lang="pt-BR" sz="2000" dirty="0"/>
              <a:t>encontrar informações </a:t>
            </a:r>
            <a:r>
              <a:rPr lang="pt-BR" sz="2000" dirty="0" smtClean="0"/>
              <a:t>sobre instrumentos, convênios, transferências, emendas, objetos, valores, vigência, planos </a:t>
            </a:r>
            <a:r>
              <a:rPr lang="pt-BR" sz="2000" dirty="0"/>
              <a:t>de </a:t>
            </a:r>
            <a:r>
              <a:rPr lang="pt-BR" sz="2000" dirty="0" smtClean="0"/>
              <a:t>trabalho, execução, prestação </a:t>
            </a:r>
            <a:r>
              <a:rPr lang="pt-BR" sz="2000" dirty="0"/>
              <a:t>de </a:t>
            </a:r>
            <a:r>
              <a:rPr lang="pt-BR" sz="2000" dirty="0" smtClean="0"/>
              <a:t>contas, obras </a:t>
            </a:r>
            <a:r>
              <a:rPr lang="pt-BR" sz="2000" dirty="0"/>
              <a:t>e outras informações relacionadas às transferências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Então</a:t>
            </a:r>
            <a:r>
              <a:rPr lang="pt-BR" sz="2000" dirty="0"/>
              <a:t>, quando o vereador descobre que existe dinheiro federal destinado ao Município, o </a:t>
            </a:r>
            <a:r>
              <a:rPr lang="pt-BR" sz="2000" dirty="0" err="1"/>
              <a:t>Transferegov</a:t>
            </a:r>
            <a:r>
              <a:rPr lang="pt-BR" sz="2000" dirty="0"/>
              <a:t> é um dos sistemas que deve ser consultado.</a:t>
            </a:r>
          </a:p>
        </p:txBody>
      </p:sp>
    </p:spTree>
    <p:extLst>
      <p:ext uri="{BB962C8B-B14F-4D97-AF65-F5344CB8AC3E}">
        <p14:creationId xmlns:p14="http://schemas.microsoft.com/office/powerpoint/2010/main" val="1152320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81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198" y="0"/>
            <a:ext cx="9151188" cy="459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65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81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3990" cy="4584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299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81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" y="0"/>
            <a:ext cx="9144000" cy="457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5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1249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 smtClean="0"/>
          </a:p>
          <a:p>
            <a:r>
              <a:rPr lang="pt-BR" dirty="0"/>
              <a:t>COMO DIFERENCIAR OS QUATRO SISTEMAS?</a:t>
            </a:r>
          </a:p>
          <a:p>
            <a:pPr algn="ctr"/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532842"/>
              </p:ext>
            </p:extLst>
          </p:nvPr>
        </p:nvGraphicFramePr>
        <p:xfrm>
          <a:off x="311144" y="1169670"/>
          <a:ext cx="8521701" cy="2804160"/>
        </p:xfrm>
        <a:graphic>
          <a:graphicData uri="http://schemas.openxmlformats.org/drawingml/2006/table">
            <a:tbl>
              <a:tblPr/>
              <a:tblGrid>
                <a:gridCol w="2263443"/>
                <a:gridCol w="2846962"/>
                <a:gridCol w="3411296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Sistema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 smtClean="0"/>
                        <a:t>O</a:t>
                      </a:r>
                      <a:r>
                        <a:rPr lang="pt-BR" sz="1400" b="1" baseline="0" dirty="0" smtClean="0"/>
                        <a:t> que é ?</a:t>
                      </a:r>
                      <a:endParaRPr lang="pt-BR" sz="14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/>
                        <a:t>Principal utilização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/>
                        <a:t>PNCP</a:t>
                      </a:r>
                      <a:endParaRPr lang="pt-BR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Banco de contratações públicas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Descobrir o que o Município contratou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/>
                        <a:t>Compras.gov.br</a:t>
                      </a:r>
                      <a:endParaRPr lang="pt-BR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Laboratório de compras públicas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Pesquisar e comparar preços e contratações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/>
                        <a:t>Portal da Transparência</a:t>
                      </a:r>
                      <a:endParaRPr lang="pt-BR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Raio-X dos </a:t>
                      </a:r>
                      <a:r>
                        <a:rPr lang="pt-BR" sz="1400" dirty="0" smtClean="0"/>
                        <a:t>recursos</a:t>
                      </a:r>
                      <a:endParaRPr lang="pt-BR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Descobrir transferências, despesas, emendas e beneficiários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 err="1"/>
                        <a:t>Transferegov</a:t>
                      </a:r>
                      <a:endParaRPr lang="pt-BR" sz="1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Rastreador dos recursos transferidos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Acompanhar convênios, transferências, objetos e execução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581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134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 smtClean="0"/>
          </a:p>
          <a:p>
            <a:pPr algn="just"/>
            <a:r>
              <a:rPr lang="pt-BR" sz="2000" dirty="0" smtClean="0"/>
              <a:t>O </a:t>
            </a:r>
            <a:r>
              <a:rPr lang="pt-BR" sz="2000" dirty="0"/>
              <a:t>QUE CADA SISTEMA </a:t>
            </a:r>
            <a:r>
              <a:rPr lang="pt-BR" sz="2000" dirty="0" smtClean="0"/>
              <a:t>RESPONDE?</a:t>
            </a:r>
          </a:p>
          <a:p>
            <a:pPr algn="just"/>
            <a:endParaRPr lang="pt-BR" sz="1100" dirty="0" smtClean="0"/>
          </a:p>
          <a:p>
            <a:pPr algn="ctr"/>
            <a:r>
              <a:rPr lang="pt-BR" sz="2000" b="1" dirty="0" smtClean="0"/>
              <a:t>PNCP</a:t>
            </a:r>
          </a:p>
          <a:p>
            <a:pPr algn="just"/>
            <a:r>
              <a:rPr lang="pt-BR" sz="2000" dirty="0" smtClean="0"/>
              <a:t>O </a:t>
            </a:r>
            <a:r>
              <a:rPr lang="pt-BR" sz="2000" dirty="0"/>
              <a:t>que foi contratado</a:t>
            </a:r>
            <a:r>
              <a:rPr lang="pt-BR" sz="2000" dirty="0" smtClean="0"/>
              <a:t>?</a:t>
            </a:r>
          </a:p>
          <a:p>
            <a:pPr algn="just"/>
            <a:endParaRPr lang="pt-BR" sz="2000" dirty="0" smtClean="0"/>
          </a:p>
          <a:p>
            <a:pPr algn="ctr"/>
            <a:r>
              <a:rPr lang="pt-BR" sz="2000" b="1" dirty="0" smtClean="0"/>
              <a:t>Compras.gov.br</a:t>
            </a:r>
          </a:p>
          <a:p>
            <a:pPr algn="ctr"/>
            <a:endParaRPr lang="pt-BR" sz="1050" b="1" dirty="0" smtClean="0"/>
          </a:p>
          <a:p>
            <a:pPr algn="just"/>
            <a:r>
              <a:rPr lang="pt-BR" sz="2000" dirty="0" smtClean="0"/>
              <a:t>Quanto </a:t>
            </a:r>
            <a:r>
              <a:rPr lang="pt-BR" sz="2000" dirty="0"/>
              <a:t>outros órgãos estão pagando por coisas semelhantes</a:t>
            </a:r>
            <a:r>
              <a:rPr lang="pt-BR" sz="2000" dirty="0" smtClean="0"/>
              <a:t>?</a:t>
            </a:r>
          </a:p>
          <a:p>
            <a:pPr algn="just"/>
            <a:endParaRPr lang="pt-BR" sz="2000" dirty="0" smtClean="0"/>
          </a:p>
          <a:p>
            <a:pPr algn="ctr"/>
            <a:r>
              <a:rPr lang="pt-BR" sz="2000" b="1" dirty="0" smtClean="0"/>
              <a:t>Portal </a:t>
            </a:r>
            <a:r>
              <a:rPr lang="pt-BR" sz="2000" b="1" dirty="0"/>
              <a:t>da Transparência </a:t>
            </a:r>
            <a:r>
              <a:rPr lang="pt-BR" sz="2000" b="1" dirty="0" smtClean="0"/>
              <a:t>Federal / </a:t>
            </a:r>
            <a:r>
              <a:rPr lang="pt-BR" sz="2000" b="1" dirty="0" err="1" smtClean="0"/>
              <a:t>Trasferegov</a:t>
            </a:r>
            <a:endParaRPr lang="pt-BR" sz="2000" b="1" dirty="0" smtClean="0"/>
          </a:p>
          <a:p>
            <a:pPr algn="ctr"/>
            <a:endParaRPr lang="pt-BR" sz="1050" b="1" dirty="0" smtClean="0"/>
          </a:p>
          <a:p>
            <a:pPr algn="just"/>
            <a:r>
              <a:rPr lang="pt-BR" sz="2000" dirty="0" smtClean="0"/>
              <a:t>Quanto </a:t>
            </a:r>
            <a:r>
              <a:rPr lang="pt-BR" sz="2000" dirty="0"/>
              <a:t>dinheiro federal foi transferido e para onde</a:t>
            </a:r>
            <a:r>
              <a:rPr lang="pt-BR" sz="20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10557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3895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 smtClean="0"/>
          </a:p>
          <a:p>
            <a:pPr algn="just"/>
            <a:endParaRPr lang="pt-BR" sz="2000" dirty="0" smtClean="0"/>
          </a:p>
          <a:p>
            <a:pPr algn="ctr"/>
            <a:r>
              <a:rPr lang="pt-BR" sz="2000" b="1" dirty="0" err="1" smtClean="0"/>
              <a:t>Transferegov</a:t>
            </a:r>
            <a:endParaRPr lang="pt-BR" sz="2000" b="1" dirty="0" smtClean="0"/>
          </a:p>
          <a:p>
            <a:pPr algn="just"/>
            <a:r>
              <a:rPr lang="pt-BR" sz="2000" dirty="0" smtClean="0"/>
              <a:t>Qual </a:t>
            </a:r>
            <a:r>
              <a:rPr lang="pt-BR" sz="2000" dirty="0"/>
              <a:t>é a finalidade do recurso e como está sendo executado o instrumento</a:t>
            </a:r>
            <a:r>
              <a:rPr lang="pt-BR" sz="2000" dirty="0" smtClean="0"/>
              <a:t>?</a:t>
            </a:r>
          </a:p>
          <a:p>
            <a:pPr algn="just"/>
            <a:endParaRPr lang="pt-BR" sz="2000" dirty="0" smtClean="0"/>
          </a:p>
          <a:p>
            <a:pPr algn="ctr"/>
            <a:r>
              <a:rPr lang="pt-BR" sz="2000" b="1" dirty="0" smtClean="0"/>
              <a:t>Portal Municipal</a:t>
            </a:r>
          </a:p>
          <a:p>
            <a:pPr algn="just"/>
            <a:r>
              <a:rPr lang="pt-BR" sz="2000" dirty="0" smtClean="0"/>
              <a:t>Quanto </a:t>
            </a:r>
            <a:r>
              <a:rPr lang="pt-BR" sz="2000" dirty="0"/>
              <a:t>a Prefeitura empenhou, liquidou e pagou</a:t>
            </a:r>
            <a:r>
              <a:rPr lang="pt-BR" sz="2000" dirty="0" smtClean="0"/>
              <a:t>?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Quando </a:t>
            </a:r>
            <a:r>
              <a:rPr lang="pt-BR" sz="2000" dirty="0"/>
              <a:t>conseguimos responder todas essas perguntas, temos uma fiscalização muito mais </a:t>
            </a:r>
            <a:r>
              <a:rPr lang="pt-BR" sz="2000" dirty="0" smtClean="0"/>
              <a:t>eficaz.</a:t>
            </a:r>
          </a:p>
        </p:txBody>
      </p:sp>
    </p:spTree>
    <p:extLst>
      <p:ext uri="{BB962C8B-B14F-4D97-AF65-F5344CB8AC3E}">
        <p14:creationId xmlns:p14="http://schemas.microsoft.com/office/powerpoint/2010/main" val="4200069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4419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 smtClean="0"/>
          </a:p>
          <a:p>
            <a:pPr algn="just"/>
            <a:r>
              <a:rPr lang="pt-BR" sz="2000" dirty="0" smtClean="0"/>
              <a:t>Como já aprendemos a localizar </a:t>
            </a:r>
            <a:r>
              <a:rPr lang="pt-BR" sz="2000" dirty="0"/>
              <a:t>os dados, </a:t>
            </a:r>
            <a:r>
              <a:rPr lang="pt-BR" sz="2000" dirty="0" smtClean="0"/>
              <a:t>a partir deste ponto entra </a:t>
            </a:r>
            <a:r>
              <a:rPr lang="pt-BR" sz="2000" dirty="0"/>
              <a:t>a IA</a:t>
            </a:r>
            <a:r>
              <a:rPr lang="pt-BR" sz="2000" dirty="0" smtClean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sz="2000" dirty="0" smtClean="0"/>
              <a:t>Por </a:t>
            </a:r>
            <a:r>
              <a:rPr lang="pt-BR" sz="2000" dirty="0"/>
              <a:t>exemplo, </a:t>
            </a:r>
            <a:r>
              <a:rPr lang="pt-BR" sz="2000" dirty="0" smtClean="0"/>
              <a:t>baixamos edital, termo </a:t>
            </a:r>
            <a:r>
              <a:rPr lang="pt-BR" sz="2000" dirty="0"/>
              <a:t>de </a:t>
            </a:r>
            <a:r>
              <a:rPr lang="pt-BR" sz="2000" dirty="0" smtClean="0"/>
              <a:t>referência, contrato, aditivos, relatórios.</a:t>
            </a:r>
          </a:p>
          <a:p>
            <a:pPr algn="just"/>
            <a:endParaRPr lang="pt-BR" sz="1600" dirty="0"/>
          </a:p>
          <a:p>
            <a:pPr algn="just"/>
            <a:r>
              <a:rPr lang="pt-BR" sz="2000" dirty="0" smtClean="0"/>
              <a:t>Podemos </a:t>
            </a:r>
            <a:r>
              <a:rPr lang="pt-BR" sz="2000" dirty="0"/>
              <a:t>pedir à </a:t>
            </a:r>
            <a:r>
              <a:rPr lang="pt-BR" sz="2000" dirty="0" smtClean="0"/>
              <a:t>IA que “Analise </a:t>
            </a:r>
            <a:r>
              <a:rPr lang="pt-BR" sz="2000" dirty="0"/>
              <a:t>esses documentos e identifique divergências entre o objeto licitado, o contrato e os </a:t>
            </a:r>
            <a:r>
              <a:rPr lang="pt-BR" sz="2000" dirty="0" smtClean="0"/>
              <a:t>pagamentos” e depois “Identifique </a:t>
            </a:r>
            <a:r>
              <a:rPr lang="pt-BR" sz="2000" dirty="0"/>
              <a:t>todos os </a:t>
            </a:r>
            <a:r>
              <a:rPr lang="pt-BR" sz="2000" dirty="0" smtClean="0"/>
              <a:t>aditivos, relatórios </a:t>
            </a:r>
            <a:r>
              <a:rPr lang="pt-BR" sz="2000" dirty="0"/>
              <a:t>e explique qual foi a justificativa apresentada para cada </a:t>
            </a:r>
            <a:r>
              <a:rPr lang="pt-BR" sz="2000" dirty="0" smtClean="0"/>
              <a:t>alteração e compare </a:t>
            </a:r>
            <a:r>
              <a:rPr lang="pt-BR" sz="2000" dirty="0"/>
              <a:t>os quantitativos previstos no termo de referência com os quantitativos contratados e posteriormente pagos</a:t>
            </a:r>
            <a:r>
              <a:rPr lang="pt-BR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2096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3588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ctr"/>
            <a:endParaRPr lang="pt-BR" dirty="0" smtClean="0"/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Mas </a:t>
            </a:r>
            <a:r>
              <a:rPr lang="pt-BR" sz="2000" dirty="0"/>
              <a:t>precisamos deixar uma regra muito clara</a:t>
            </a:r>
            <a:r>
              <a:rPr lang="pt-BR" sz="2000" dirty="0" smtClean="0"/>
              <a:t>: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A </a:t>
            </a:r>
            <a:r>
              <a:rPr lang="pt-BR" sz="2000" dirty="0"/>
              <a:t>IA não determina que houve </a:t>
            </a:r>
            <a:r>
              <a:rPr lang="pt-BR" sz="2000" dirty="0" smtClean="0"/>
              <a:t>irregularidade, ela </a:t>
            </a:r>
            <a:r>
              <a:rPr lang="pt-BR" sz="2000" dirty="0"/>
              <a:t>ajuda o servidor a </a:t>
            </a:r>
            <a:r>
              <a:rPr lang="pt-BR" sz="2000" dirty="0" smtClean="0"/>
              <a:t>encontrar inconsistências, pontos </a:t>
            </a:r>
            <a:r>
              <a:rPr lang="pt-BR" sz="2000" dirty="0"/>
              <a:t>de </a:t>
            </a:r>
            <a:r>
              <a:rPr lang="pt-BR" sz="2000" dirty="0" smtClean="0"/>
              <a:t>atenção, documentos </a:t>
            </a:r>
            <a:r>
              <a:rPr lang="pt-BR" sz="2000" dirty="0"/>
              <a:t>que precisam ser </a:t>
            </a:r>
            <a:r>
              <a:rPr lang="pt-BR" sz="2000" dirty="0" smtClean="0"/>
              <a:t>analisados, perguntas </a:t>
            </a:r>
            <a:r>
              <a:rPr lang="pt-BR" sz="2000" dirty="0"/>
              <a:t>que precisam ser formuladas</a:t>
            </a:r>
            <a:r>
              <a:rPr lang="pt-BR" sz="2000" dirty="0" smtClean="0"/>
              <a:t>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 smtClean="0"/>
              <a:t>A </a:t>
            </a:r>
            <a:r>
              <a:rPr lang="pt-BR" sz="2000" dirty="0"/>
              <a:t>conclusão jurídica continua dependendo </a:t>
            </a:r>
            <a:r>
              <a:rPr lang="pt-BR" sz="2000" dirty="0" smtClean="0"/>
              <a:t>de você, sob pena de incorrer em crime ou multa.</a:t>
            </a:r>
          </a:p>
        </p:txBody>
      </p:sp>
    </p:spTree>
    <p:extLst>
      <p:ext uri="{BB962C8B-B14F-4D97-AF65-F5344CB8AC3E}">
        <p14:creationId xmlns:p14="http://schemas.microsoft.com/office/powerpoint/2010/main" val="3341763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392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Primeiro passo: </a:t>
            </a:r>
            <a:r>
              <a:rPr lang="pt-BR" sz="1800" b="1" dirty="0" smtClean="0"/>
              <a:t>Procure.</a:t>
            </a:r>
          </a:p>
          <a:p>
            <a:pPr algn="just"/>
            <a:r>
              <a:rPr lang="pt-BR" sz="1800" dirty="0" smtClean="0"/>
              <a:t>Não </a:t>
            </a:r>
            <a:r>
              <a:rPr lang="pt-BR" sz="1800" dirty="0"/>
              <a:t>dependa apenas da informação enviada pela Prefeitura</a:t>
            </a:r>
            <a:r>
              <a:rPr lang="pt-BR" sz="1800" dirty="0" smtClean="0"/>
              <a:t>.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Segundo passo: </a:t>
            </a:r>
            <a:r>
              <a:rPr lang="pt-BR" sz="1800" b="1" dirty="0" smtClean="0"/>
              <a:t>Cruze.</a:t>
            </a:r>
          </a:p>
          <a:p>
            <a:pPr algn="just"/>
            <a:r>
              <a:rPr lang="pt-BR" sz="1800" dirty="0" smtClean="0"/>
              <a:t>Nunca </a:t>
            </a:r>
            <a:r>
              <a:rPr lang="pt-BR" sz="1800" dirty="0"/>
              <a:t>confie em uma única fonte quando for possível verificar duas ou três</a:t>
            </a:r>
            <a:r>
              <a:rPr lang="pt-BR" sz="1800" dirty="0" smtClean="0"/>
              <a:t>.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Terceiro passo: </a:t>
            </a:r>
            <a:r>
              <a:rPr lang="pt-BR" sz="1800" b="1" dirty="0" smtClean="0"/>
              <a:t>Documente.</a:t>
            </a:r>
          </a:p>
          <a:p>
            <a:pPr algn="just"/>
            <a:r>
              <a:rPr lang="pt-BR" sz="1800" dirty="0" smtClean="0"/>
              <a:t>Salve </a:t>
            </a:r>
            <a:r>
              <a:rPr lang="pt-BR" sz="1800" dirty="0"/>
              <a:t>contratos, </a:t>
            </a:r>
            <a:r>
              <a:rPr lang="pt-BR" sz="1800" dirty="0" smtClean="0"/>
              <a:t>documentos</a:t>
            </a:r>
            <a:r>
              <a:rPr lang="pt-BR" sz="1800" dirty="0"/>
              <a:t>, valores e </a:t>
            </a:r>
            <a:r>
              <a:rPr lang="pt-BR" sz="1800" dirty="0" smtClean="0"/>
              <a:t>datas e jogue todos na IA.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Quarto passo: </a:t>
            </a:r>
            <a:r>
              <a:rPr lang="pt-BR" sz="1800" b="1" dirty="0" smtClean="0"/>
              <a:t>Questione.</a:t>
            </a:r>
          </a:p>
          <a:p>
            <a:pPr algn="just"/>
            <a:r>
              <a:rPr lang="pt-BR" sz="1800" dirty="0" smtClean="0"/>
              <a:t>Faça </a:t>
            </a:r>
            <a:r>
              <a:rPr lang="pt-BR" sz="1800" dirty="0"/>
              <a:t>pedidos de informação específicos</a:t>
            </a:r>
            <a:r>
              <a:rPr lang="pt-BR" sz="1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5806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>
          <a:extLst>
            <a:ext uri="{FF2B5EF4-FFF2-40B4-BE49-F238E27FC236}">
              <a16:creationId xmlns:a16="http://schemas.microsoft.com/office/drawing/2014/main" xmlns="" id="{4AD85334-8196-235E-A378-5708EFA94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>
            <a:extLst>
              <a:ext uri="{FF2B5EF4-FFF2-40B4-BE49-F238E27FC236}">
                <a16:creationId xmlns:a16="http://schemas.microsoft.com/office/drawing/2014/main" xmlns="" id="{3FBF4D64-CC88-9FB6-AEB4-BCFE9B2C34C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>
            <a:extLst>
              <a:ext uri="{FF2B5EF4-FFF2-40B4-BE49-F238E27FC236}">
                <a16:creationId xmlns:a16="http://schemas.microsoft.com/office/drawing/2014/main" xmlns="" id="{0A371BE1-5334-A89B-A3EF-0EC4A6271AC2}"/>
              </a:ext>
            </a:extLst>
          </p:cNvPr>
          <p:cNvSpPr txBox="1"/>
          <p:nvPr/>
        </p:nvSpPr>
        <p:spPr>
          <a:xfrm>
            <a:off x="522409" y="0"/>
            <a:ext cx="8099191" cy="392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Novas Fronteiras do Controle Externo – Fiscalização Eficaz 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Quinto </a:t>
            </a:r>
            <a:r>
              <a:rPr lang="pt-BR" sz="1800" dirty="0"/>
              <a:t>passo: </a:t>
            </a:r>
            <a:r>
              <a:rPr lang="pt-BR" sz="1800" b="1" dirty="0" smtClean="0"/>
              <a:t>Verifique.</a:t>
            </a:r>
          </a:p>
          <a:p>
            <a:pPr algn="just"/>
            <a:r>
              <a:rPr lang="pt-BR" sz="1800" dirty="0" smtClean="0"/>
              <a:t>Compare </a:t>
            </a:r>
            <a:r>
              <a:rPr lang="pt-BR" sz="1800" dirty="0"/>
              <a:t>o documento com a realidade</a:t>
            </a:r>
            <a:r>
              <a:rPr lang="pt-BR" sz="1800" dirty="0" smtClean="0"/>
              <a:t>.</a:t>
            </a:r>
          </a:p>
          <a:p>
            <a:pPr algn="just"/>
            <a:endParaRPr lang="pt-BR" sz="1800" dirty="0"/>
          </a:p>
          <a:p>
            <a:pPr algn="just"/>
            <a:endParaRPr lang="pt-BR" sz="1800" dirty="0"/>
          </a:p>
          <a:p>
            <a:pPr algn="just"/>
            <a:r>
              <a:rPr lang="pt-BR" sz="1800" dirty="0" smtClean="0"/>
              <a:t>Somente </a:t>
            </a:r>
            <a:r>
              <a:rPr lang="pt-BR" sz="1800" dirty="0"/>
              <a:t>depois </a:t>
            </a:r>
            <a:r>
              <a:rPr lang="pt-BR" sz="1800" dirty="0" smtClean="0"/>
              <a:t>diferencie se há indícios de irregularidade, inconsistências, vícios graves ou informações que são pertinentes ao objeto fiscalizado.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b="1" u="sng" dirty="0" smtClean="0"/>
              <a:t>Lembre-se: </a:t>
            </a:r>
            <a:r>
              <a:rPr lang="pt-BR" sz="1800" dirty="0" smtClean="0"/>
              <a:t>O </a:t>
            </a:r>
            <a:r>
              <a:rPr lang="pt-BR" sz="1800" dirty="0"/>
              <a:t>controle externo </a:t>
            </a:r>
            <a:r>
              <a:rPr lang="pt-BR" sz="1800" dirty="0" smtClean="0"/>
              <a:t>não </a:t>
            </a:r>
            <a:r>
              <a:rPr lang="pt-BR" sz="1800" dirty="0"/>
              <a:t>começa com uma </a:t>
            </a:r>
            <a:r>
              <a:rPr lang="pt-BR" sz="1800" dirty="0" smtClean="0"/>
              <a:t>acusação, ele começa </a:t>
            </a:r>
            <a:r>
              <a:rPr lang="pt-BR" sz="1800" dirty="0"/>
              <a:t>com uma </a:t>
            </a:r>
            <a:r>
              <a:rPr lang="pt-BR" sz="1800" dirty="0" smtClean="0"/>
              <a:t>pesquisa. Não </a:t>
            </a:r>
            <a:r>
              <a:rPr lang="pt-BR" sz="1800" dirty="0"/>
              <a:t>é necessário ser especialista em auditoria para </a:t>
            </a:r>
            <a:r>
              <a:rPr lang="pt-BR" sz="1800" dirty="0" smtClean="0"/>
              <a:t>começar, é </a:t>
            </a:r>
            <a:r>
              <a:rPr lang="pt-BR" sz="1800" dirty="0"/>
              <a:t>necessário saber onde procurar, o que procurar e como cruzar aquilo que foi encontrado.</a:t>
            </a:r>
            <a:endParaRPr lang="pt-BR" sz="1800" dirty="0" smtClean="0"/>
          </a:p>
        </p:txBody>
      </p:sp>
    </p:spTree>
    <p:extLst>
      <p:ext uri="{BB962C8B-B14F-4D97-AF65-F5344CB8AC3E}">
        <p14:creationId xmlns:p14="http://schemas.microsoft.com/office/powerpoint/2010/main" val="2207443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3341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800" dirty="0" smtClean="0"/>
              <a:t>Quando </a:t>
            </a:r>
            <a:r>
              <a:rPr lang="pt-BR" sz="2800" dirty="0"/>
              <a:t>vocês recebem um edital de licitação da Prefeitura com </a:t>
            </a:r>
            <a:r>
              <a:rPr lang="pt-BR" sz="2800" dirty="0" smtClean="0"/>
              <a:t>150 </a:t>
            </a:r>
            <a:r>
              <a:rPr lang="pt-BR" sz="2800" dirty="0"/>
              <a:t>páginas, vocês </a:t>
            </a:r>
            <a:r>
              <a:rPr lang="pt-BR" sz="2800" dirty="0" smtClean="0"/>
              <a:t>fazem a leitura integral?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3497061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1741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47" y="522456"/>
            <a:ext cx="7594059" cy="394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08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4808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O DESAFIO DO MUNICÍPIO </a:t>
            </a:r>
            <a:r>
              <a:rPr lang="pt-BR" sz="1800" dirty="0" smtClean="0"/>
              <a:t>PEQUENO? </a:t>
            </a:r>
            <a:endParaRPr lang="pt-BR" sz="1800" dirty="0" smtClean="0"/>
          </a:p>
          <a:p>
            <a:pPr marL="447675">
              <a:spcAft>
                <a:spcPts val="800"/>
              </a:spcAft>
            </a:pPr>
            <a:endParaRPr lang="pt-BR" b="1" dirty="0" smtClean="0"/>
          </a:p>
          <a:p>
            <a:pPr marL="447675">
              <a:spcAft>
                <a:spcPts val="800"/>
              </a:spcAft>
            </a:pPr>
            <a:r>
              <a:rPr lang="pt-BR" b="1" dirty="0" smtClean="0"/>
              <a:t>Pouca </a:t>
            </a:r>
            <a:r>
              <a:rPr lang="pt-BR" b="1" dirty="0"/>
              <a:t>equipe + muitos processos + grande volume de documentos técnicos.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Problemas recorrentes: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• projetos incompletos ou desatualizados;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• dificuldade para conferir memoriais, quantitativos e planilhas;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• mapas e levantamentos espalhados em diferentes arquivos;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• fiscalização de obras com registros pouco padronizados;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• necessidade de respostas rápidas para prefeito, secretarias, Câmara e cidadãos.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2062163" algn="just">
              <a:tabLst>
                <a:tab pos="2243138" algn="l"/>
              </a:tabLst>
            </a:pPr>
            <a:r>
              <a:rPr lang="pt-BR" sz="2000" dirty="0"/>
              <a:t>A IA entra como ASSISTENTE DE </a:t>
            </a:r>
            <a:r>
              <a:rPr lang="pt-BR" sz="2000" dirty="0" smtClean="0"/>
              <a:t>ANÁLISE</a:t>
            </a:r>
            <a:endParaRPr lang="pt-BR" sz="2000" dirty="0" smtClean="0"/>
          </a:p>
        </p:txBody>
      </p:sp>
    </p:spTree>
    <p:extLst>
      <p:ext uri="{BB962C8B-B14F-4D97-AF65-F5344CB8AC3E}">
        <p14:creationId xmlns:p14="http://schemas.microsoft.com/office/powerpoint/2010/main" val="738848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4357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O QUE PROCURAR EM UM </a:t>
            </a:r>
            <a:r>
              <a:rPr lang="pt-BR" sz="1800" dirty="0" smtClean="0"/>
              <a:t>EDITAL?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ctr">
              <a:tabLst>
                <a:tab pos="536575" algn="l"/>
              </a:tabLst>
            </a:pPr>
            <a:r>
              <a:rPr lang="pt-BR" dirty="0"/>
              <a:t>OBJETO → QUANTIDADE → PREÇO → COMPETIÇÃO → PAGAMENTO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Quanto </a:t>
            </a:r>
            <a:r>
              <a:rPr lang="pt-BR" sz="2000" dirty="0"/>
              <a:t>custa cada unidade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Por </a:t>
            </a:r>
            <a:r>
              <a:rPr lang="pt-BR" sz="2000" dirty="0"/>
              <a:t>que </a:t>
            </a:r>
            <a:r>
              <a:rPr lang="pt-BR" sz="2000" dirty="0" smtClean="0"/>
              <a:t>500 </a:t>
            </a:r>
            <a:r>
              <a:rPr lang="pt-BR" sz="2000" dirty="0"/>
              <a:t>mil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Como </a:t>
            </a:r>
            <a:r>
              <a:rPr lang="pt-BR" sz="2000" dirty="0"/>
              <a:t>chegaram a esse preço</a:t>
            </a:r>
            <a:r>
              <a:rPr lang="pt-BR" sz="20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Existe </a:t>
            </a:r>
            <a:r>
              <a:rPr lang="pt-BR" sz="2000" dirty="0"/>
              <a:t>pesquisa de </a:t>
            </a:r>
            <a:r>
              <a:rPr lang="pt-BR" sz="2000" dirty="0" smtClean="0"/>
              <a:t>preços?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Quais </a:t>
            </a:r>
            <a:r>
              <a:rPr lang="pt-BR" sz="2000" dirty="0"/>
              <a:t>fontes foram </a:t>
            </a:r>
            <a:r>
              <a:rPr lang="pt-BR" sz="2000" dirty="0" smtClean="0"/>
              <a:t>utilizadas?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Os </a:t>
            </a:r>
            <a:r>
              <a:rPr lang="pt-BR" sz="2000" dirty="0"/>
              <a:t>preços pesquisados são realmente </a:t>
            </a:r>
            <a:r>
              <a:rPr lang="pt-BR" sz="2000" dirty="0" smtClean="0"/>
              <a:t>comparáveis?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Existe </a:t>
            </a:r>
            <a:r>
              <a:rPr lang="pt-BR" sz="2000" dirty="0"/>
              <a:t>uma diferença muito grande entre os valores?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</p:txBody>
      </p:sp>
    </p:spTree>
    <p:extLst>
      <p:ext uri="{BB962C8B-B14F-4D97-AF65-F5344CB8AC3E}">
        <p14:creationId xmlns:p14="http://schemas.microsoft.com/office/powerpoint/2010/main" val="4973000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404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algn="ctr"/>
            <a:endParaRPr lang="pt-BR" sz="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SOBREPREÇO X </a:t>
            </a:r>
            <a:r>
              <a:rPr lang="pt-BR" sz="1800" dirty="0" smtClean="0"/>
              <a:t>SUPERFATURAMENTO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b="1" dirty="0" err="1" smtClean="0"/>
              <a:t>Sobrepreço</a:t>
            </a:r>
            <a:r>
              <a:rPr lang="pt-BR" sz="1800" dirty="0" smtClean="0"/>
              <a:t> </a:t>
            </a:r>
            <a:r>
              <a:rPr lang="pt-BR" sz="1800" dirty="0"/>
              <a:t>está relacionado ao preço estimado ou contratado acima dos referenciais de mercado</a:t>
            </a:r>
            <a:r>
              <a:rPr lang="pt-BR" sz="18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b="1" dirty="0" smtClean="0"/>
              <a:t>Superfaturamento</a:t>
            </a:r>
            <a:r>
              <a:rPr lang="pt-BR" sz="1800" dirty="0" smtClean="0"/>
              <a:t> </a:t>
            </a:r>
            <a:r>
              <a:rPr lang="pt-BR" sz="1800" dirty="0"/>
              <a:t>envolve situações relacionadas à execução contratual e ao dano causado à Administração, podendo envolver, por exemplo, quantidade paga superior à efetivamente executada</a:t>
            </a:r>
            <a:r>
              <a:rPr lang="pt-BR" sz="18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2654975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404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algn="ctr"/>
            <a:endParaRPr lang="pt-BR" sz="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COMPETITIVIDADE</a:t>
            </a:r>
          </a:p>
          <a:p>
            <a:pPr marL="536575" algn="just">
              <a:tabLst>
                <a:tab pos="536575" algn="l"/>
              </a:tabLst>
            </a:pPr>
            <a:endParaRPr lang="pt-BR" sz="11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Quantas </a:t>
            </a:r>
            <a:r>
              <a:rPr lang="pt-BR" sz="1800" dirty="0"/>
              <a:t>empresas conseguem participar dessa licitação</a:t>
            </a:r>
            <a:r>
              <a:rPr lang="pt-BR" sz="18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endParaRPr lang="pt-BR" sz="11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Aqui </a:t>
            </a:r>
            <a:r>
              <a:rPr lang="pt-BR" sz="1800" dirty="0"/>
              <a:t>analisamos principalmente as exigências do edital</a:t>
            </a:r>
            <a:r>
              <a:rPr lang="pt-BR" sz="18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Uma </a:t>
            </a:r>
            <a:r>
              <a:rPr lang="pt-BR" sz="1800" dirty="0"/>
              <a:t>Prefeitura compra um produto comum, mas exige uma determinada certificação extremamente específica</a:t>
            </a:r>
            <a:r>
              <a:rPr lang="pt-BR" sz="1800" dirty="0" smtClean="0"/>
              <a:t>. Essa </a:t>
            </a:r>
            <a:r>
              <a:rPr lang="pt-BR" sz="1800" dirty="0"/>
              <a:t>certificação é realmente necessária</a:t>
            </a:r>
            <a:r>
              <a:rPr lang="pt-BR" sz="1800" dirty="0" smtClean="0"/>
              <a:t>?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A </a:t>
            </a:r>
            <a:r>
              <a:rPr lang="pt-BR" sz="1800" dirty="0"/>
              <a:t>Prefeitura coloca diversos produtos diferentes dentro de um único lote</a:t>
            </a:r>
            <a:r>
              <a:rPr lang="pt-BR" sz="1800" dirty="0" smtClean="0"/>
              <a:t>. 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Por </a:t>
            </a:r>
            <a:r>
              <a:rPr lang="pt-BR" sz="1800" dirty="0"/>
              <a:t>que não foram divididos em itens</a:t>
            </a:r>
            <a:r>
              <a:rPr lang="pt-BR" sz="18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10851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404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algn="ctr"/>
            <a:endParaRPr lang="pt-BR" sz="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COMPETITIVIDADE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Imagine </a:t>
            </a:r>
            <a:r>
              <a:rPr lang="pt-BR" sz="1800" dirty="0"/>
              <a:t>um único lote contendo</a:t>
            </a:r>
            <a:r>
              <a:rPr lang="pt-BR" sz="1800" dirty="0" smtClean="0"/>
              <a:t>: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Computadores, impressoras, mesas, cadeiras, projetores.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Talvez </a:t>
            </a:r>
            <a:r>
              <a:rPr lang="pt-BR" sz="1800" dirty="0"/>
              <a:t>exista uma justificativa técnica ou </a:t>
            </a:r>
            <a:r>
              <a:rPr lang="pt-BR" sz="1800" dirty="0" smtClean="0"/>
              <a:t>econômica, mas </a:t>
            </a:r>
            <a:r>
              <a:rPr lang="pt-BR" sz="1800" dirty="0"/>
              <a:t>também pode haver redução da competitividade</a:t>
            </a:r>
            <a:r>
              <a:rPr lang="pt-BR" sz="1800" dirty="0" smtClean="0"/>
              <a:t>. 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Então procure a justificativa, pois a ideia </a:t>
            </a:r>
            <a:r>
              <a:rPr lang="pt-BR" sz="1800" dirty="0"/>
              <a:t>não é </a:t>
            </a:r>
            <a:r>
              <a:rPr lang="pt-BR" sz="1800" dirty="0" smtClean="0"/>
              <a:t>afirmar que Lote </a:t>
            </a:r>
            <a:r>
              <a:rPr lang="pt-BR" sz="1800" dirty="0"/>
              <a:t>único é ilegal</a:t>
            </a:r>
            <a:r>
              <a:rPr lang="pt-BR" sz="18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A </a:t>
            </a:r>
            <a:r>
              <a:rPr lang="pt-BR" sz="1800" dirty="0"/>
              <a:t>pergunta correta é</a:t>
            </a:r>
            <a:r>
              <a:rPr lang="pt-BR" sz="1800" dirty="0" smtClean="0"/>
              <a:t>: Existe </a:t>
            </a:r>
            <a:r>
              <a:rPr lang="pt-BR" sz="1800" dirty="0"/>
              <a:t>justificativa adequada para o agrupamento</a:t>
            </a:r>
            <a:r>
              <a:rPr lang="pt-BR" sz="1800" dirty="0" smtClean="0"/>
              <a:t>?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989375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4080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algn="ctr"/>
            <a:endParaRPr lang="pt-BR" sz="800" dirty="0"/>
          </a:p>
          <a:p>
            <a:pPr marL="536575" algn="just">
              <a:tabLst>
                <a:tab pos="536575" algn="l"/>
              </a:tabLst>
            </a:pPr>
            <a:endParaRPr lang="pt-BR" sz="800" dirty="0"/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Súmula </a:t>
            </a:r>
            <a:r>
              <a:rPr lang="pt-BR" sz="1800" dirty="0"/>
              <a:t>n. 247 do </a:t>
            </a:r>
            <a:r>
              <a:rPr lang="pt-BR" sz="1800" dirty="0" smtClean="0"/>
              <a:t>TCU - PARCELAMENTO </a:t>
            </a:r>
            <a:r>
              <a:rPr lang="pt-BR" sz="1800" dirty="0"/>
              <a:t>DO </a:t>
            </a:r>
            <a:r>
              <a:rPr lang="pt-BR" sz="1800" dirty="0" smtClean="0"/>
              <a:t>OBJETO</a:t>
            </a:r>
          </a:p>
          <a:p>
            <a:pPr marL="536575" algn="ctr">
              <a:tabLst>
                <a:tab pos="536575" algn="l"/>
              </a:tabLst>
            </a:pPr>
            <a:endParaRPr lang="pt-BR" sz="12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É </a:t>
            </a:r>
            <a:r>
              <a:rPr lang="pt-BR" sz="1800" dirty="0"/>
              <a:t>obrigatória a admissão da adjudicação por item e não por preço global, nos editais das licitações para a contratação de obras, serviços, compras e alienações, cujo objeto seja divisível, desde que não haja prejuízo para o conjunto ou complexo ou perda de economia de escala, tendo em vista o objetivo de propiciar a ampla participação de licitantes que, embora não dispondo de capacidade para a execução, fornecimento ou aquisição da totalidade do objeto, possam fazê-lo com relação a itens ou unidades autônomas, devendo as exigências de habilitação adequar-se a essa divisibilidade.</a:t>
            </a:r>
            <a:endParaRPr lang="pt-BR" sz="1800" dirty="0" smtClean="0"/>
          </a:p>
        </p:txBody>
      </p:sp>
    </p:spTree>
    <p:extLst>
      <p:ext uri="{BB962C8B-B14F-4D97-AF65-F5344CB8AC3E}">
        <p14:creationId xmlns:p14="http://schemas.microsoft.com/office/powerpoint/2010/main" val="34454414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417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algn="ctr"/>
            <a:endParaRPr lang="pt-BR" sz="800" dirty="0"/>
          </a:p>
          <a:p>
            <a:pPr marL="536575" algn="just">
              <a:tabLst>
                <a:tab pos="536575" algn="l"/>
              </a:tabLst>
            </a:pPr>
            <a:endParaRPr lang="pt-BR" sz="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CHECKLIST </a:t>
            </a:r>
            <a:r>
              <a:rPr lang="pt-BR" sz="1800" dirty="0" smtClean="0"/>
              <a:t>RÁPIDO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Objeto </a:t>
            </a:r>
            <a:r>
              <a:rPr lang="pt-BR" sz="1800" dirty="0"/>
              <a:t>genérico demais</a:t>
            </a:r>
            <a:r>
              <a:rPr lang="pt-BR" sz="1800" dirty="0" smtClean="0"/>
              <a:t>.</a:t>
            </a:r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Quantidade </a:t>
            </a:r>
            <a:r>
              <a:rPr lang="pt-BR" sz="1800" dirty="0"/>
              <a:t>sem justificativa </a:t>
            </a:r>
            <a:r>
              <a:rPr lang="pt-BR" sz="1800" dirty="0" smtClean="0"/>
              <a:t>aparente.</a:t>
            </a:r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Preço </a:t>
            </a:r>
            <a:r>
              <a:rPr lang="pt-BR" sz="1800" dirty="0"/>
              <a:t>muito acima de contratações </a:t>
            </a:r>
            <a:r>
              <a:rPr lang="pt-BR" sz="1800" dirty="0" smtClean="0"/>
              <a:t>semelhantes. </a:t>
            </a:r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Pesquisa </a:t>
            </a:r>
            <a:r>
              <a:rPr lang="pt-BR" sz="1800" dirty="0"/>
              <a:t>de preços </a:t>
            </a:r>
            <a:r>
              <a:rPr lang="pt-BR" sz="1800" dirty="0" smtClean="0"/>
              <a:t>frágil. </a:t>
            </a:r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Especificação </a:t>
            </a:r>
            <a:r>
              <a:rPr lang="pt-BR" sz="1800" dirty="0"/>
              <a:t>extremamente </a:t>
            </a:r>
            <a:r>
              <a:rPr lang="pt-BR" sz="1800" dirty="0" smtClean="0"/>
              <a:t>específica.</a:t>
            </a:r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Exigência </a:t>
            </a:r>
            <a:r>
              <a:rPr lang="pt-BR" sz="1800" dirty="0"/>
              <a:t>de marca sem justificativa </a:t>
            </a:r>
            <a:r>
              <a:rPr lang="pt-BR" sz="1800" dirty="0" smtClean="0"/>
              <a:t>clara.</a:t>
            </a:r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Habilitação </a:t>
            </a:r>
            <a:r>
              <a:rPr lang="pt-BR" sz="1800" dirty="0"/>
              <a:t>aparentemente </a:t>
            </a:r>
            <a:r>
              <a:rPr lang="pt-BR" sz="1800" dirty="0" smtClean="0"/>
              <a:t>excessiva.</a:t>
            </a:r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Lote </a:t>
            </a:r>
            <a:r>
              <a:rPr lang="pt-BR" sz="1800" dirty="0"/>
              <a:t>único reunindo objetos </a:t>
            </a:r>
            <a:r>
              <a:rPr lang="pt-BR" sz="1800" dirty="0" smtClean="0"/>
              <a:t>diferentes.</a:t>
            </a:r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Prazo restritivo ou metodologia presencial.</a:t>
            </a:r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dirty="0" smtClean="0"/>
              <a:t>Critérios </a:t>
            </a:r>
            <a:r>
              <a:rPr lang="pt-BR" sz="1800" dirty="0"/>
              <a:t>de medição e pagamento pouco objetivos.</a:t>
            </a:r>
            <a:endParaRPr lang="pt-BR" sz="1800" dirty="0" smtClean="0"/>
          </a:p>
        </p:txBody>
      </p:sp>
    </p:spTree>
    <p:extLst>
      <p:ext uri="{BB962C8B-B14F-4D97-AF65-F5344CB8AC3E}">
        <p14:creationId xmlns:p14="http://schemas.microsoft.com/office/powerpoint/2010/main" val="14994339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3895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marL="536575" algn="just">
              <a:tabLst>
                <a:tab pos="536575" algn="l"/>
              </a:tabLst>
            </a:pPr>
            <a:endParaRPr lang="pt-BR" sz="800" dirty="0" smtClean="0"/>
          </a:p>
          <a:p>
            <a:pPr marL="536575" algn="just">
              <a:tabLst>
                <a:tab pos="536575" algn="l"/>
              </a:tabLst>
            </a:pPr>
            <a:endParaRPr lang="pt-BR" sz="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Peça sempre três documentos</a:t>
            </a:r>
            <a:r>
              <a:rPr lang="pt-BR" sz="1800" dirty="0" smtClean="0"/>
              <a:t>: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879475" indent="-342900" algn="just">
              <a:buAutoNum type="arabicPeriod"/>
              <a:tabLst>
                <a:tab pos="536575" algn="l"/>
              </a:tabLst>
            </a:pPr>
            <a:r>
              <a:rPr lang="pt-BR" sz="1800" b="1" dirty="0" smtClean="0"/>
              <a:t>EDITAL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1800" b="1" dirty="0" smtClean="0"/>
              <a:t>2</a:t>
            </a:r>
            <a:r>
              <a:rPr lang="pt-BR" sz="1800" b="1" dirty="0"/>
              <a:t>. TERMO DE </a:t>
            </a:r>
            <a:r>
              <a:rPr lang="pt-BR" sz="1800" b="1" dirty="0" smtClean="0"/>
              <a:t>REFERÊNCIA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1800" b="1" dirty="0" smtClean="0"/>
              <a:t>3</a:t>
            </a:r>
            <a:r>
              <a:rPr lang="pt-BR" sz="1800" b="1" dirty="0"/>
              <a:t>. PESQUISA DE </a:t>
            </a:r>
            <a:r>
              <a:rPr lang="pt-BR" sz="1800" b="1" dirty="0" smtClean="0"/>
              <a:t>PREÇOS E ETP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Se </a:t>
            </a:r>
            <a:r>
              <a:rPr lang="pt-BR" sz="1800" dirty="0"/>
              <a:t>houver uma inconsistência nesses </a:t>
            </a:r>
            <a:r>
              <a:rPr lang="pt-BR" sz="1800" dirty="0" smtClean="0"/>
              <a:t>documentos</a:t>
            </a:r>
            <a:r>
              <a:rPr lang="pt-BR" sz="1800" dirty="0"/>
              <a:t>, aí temos um </a:t>
            </a:r>
            <a:r>
              <a:rPr lang="pt-BR" sz="1800" dirty="0" smtClean="0"/>
              <a:t>ponto </a:t>
            </a:r>
            <a:r>
              <a:rPr lang="pt-BR" sz="1800" dirty="0"/>
              <a:t>de partida para aprofundar a fiscalização.</a:t>
            </a:r>
            <a:endParaRPr lang="pt-BR" sz="1800" dirty="0" smtClean="0"/>
          </a:p>
        </p:txBody>
      </p:sp>
    </p:spTree>
    <p:extLst>
      <p:ext uri="{BB962C8B-B14F-4D97-AF65-F5344CB8AC3E}">
        <p14:creationId xmlns:p14="http://schemas.microsoft.com/office/powerpoint/2010/main" val="1126253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4172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marL="536575" algn="just">
              <a:tabLst>
                <a:tab pos="536575" algn="l"/>
              </a:tabLst>
            </a:pPr>
            <a:endParaRPr lang="pt-BR" sz="800" dirty="0" smtClean="0"/>
          </a:p>
          <a:p>
            <a:pPr marL="536575" algn="just">
              <a:tabLst>
                <a:tab pos="536575" algn="l"/>
              </a:tabLst>
            </a:pPr>
            <a:endParaRPr lang="pt-BR" sz="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Antes de pedir “faça um projeto”, peça à IA para organizar o problema.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PROMPT </a:t>
            </a:r>
            <a:r>
              <a:rPr lang="pt-BR" sz="1800" dirty="0" smtClean="0"/>
              <a:t>: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Assuma </a:t>
            </a:r>
            <a:r>
              <a:rPr lang="pt-BR" sz="1800" dirty="0"/>
              <a:t>o papel de assessor técnico de planejamento municipal. Com base nos documentos anexados, identifique: </a:t>
            </a: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1) problema</a:t>
            </a:r>
            <a:r>
              <a:rPr lang="pt-BR" sz="1800" dirty="0"/>
              <a:t>; 2) dados disponíveis; 3) dados ausentes; 4) alternativas de solução; 5) riscos técnicos; 6) documentos necessários; 7) sequência de providências. </a:t>
            </a:r>
            <a:endParaRPr lang="pt-BR" sz="1800" dirty="0" smtClean="0"/>
          </a:p>
          <a:p>
            <a:pPr marL="879475" indent="-342900" algn="just">
              <a:buAutoNum type="arabicParenR"/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Não </a:t>
            </a:r>
            <a:r>
              <a:rPr lang="pt-BR" sz="1800" dirty="0"/>
              <a:t>invente dados</a:t>
            </a:r>
            <a:r>
              <a:rPr lang="pt-BR" sz="1800" dirty="0" smtClean="0"/>
              <a:t>.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4810236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500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marL="536575" algn="just">
              <a:tabLst>
                <a:tab pos="536575" algn="l"/>
              </a:tabLst>
            </a:pPr>
            <a:endParaRPr lang="pt-BR" sz="800" dirty="0" smtClean="0"/>
          </a:p>
          <a:p>
            <a:pPr marL="536575" algn="just">
              <a:tabLst>
                <a:tab pos="536575" algn="l"/>
              </a:tabLst>
            </a:pPr>
            <a:endParaRPr lang="pt-BR" sz="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A IA </a:t>
            </a:r>
            <a:r>
              <a:rPr lang="pt-BR" sz="1800" dirty="0" smtClean="0"/>
              <a:t>funciona </a:t>
            </a:r>
            <a:r>
              <a:rPr lang="pt-BR" sz="1800" dirty="0"/>
              <a:t>como uma segunda leitura dos documentos.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b="1" dirty="0"/>
              <a:t>ENVIE: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• projeto/memorial;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• orçamento ou planilha;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• cronograma;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• especificações;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• medições e relatórios, quando houver.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2062163" algn="just"/>
            <a:r>
              <a:rPr lang="pt-BR" sz="1800" b="1" dirty="0"/>
              <a:t>PEÇA PARA IDENTIFICAR:</a:t>
            </a:r>
          </a:p>
          <a:p>
            <a:pPr marL="2062163" algn="just"/>
            <a:r>
              <a:rPr lang="pt-BR" sz="1800" dirty="0"/>
              <a:t>• divergências de unidades;</a:t>
            </a:r>
          </a:p>
          <a:p>
            <a:pPr marL="2062163" algn="just"/>
            <a:r>
              <a:rPr lang="pt-BR" sz="1800" dirty="0"/>
              <a:t>• quantitativos incompatíveis;</a:t>
            </a:r>
          </a:p>
          <a:p>
            <a:pPr marL="2062163" algn="just"/>
            <a:r>
              <a:rPr lang="pt-BR" sz="1800" dirty="0"/>
              <a:t>• itens sem correspondência entre projeto e orçamento;</a:t>
            </a:r>
          </a:p>
          <a:p>
            <a:pPr marL="2062163" algn="just"/>
            <a:r>
              <a:rPr lang="pt-BR" sz="1800" dirty="0"/>
              <a:t>• descrições genéricas;</a:t>
            </a:r>
          </a:p>
          <a:p>
            <a:pPr marL="2062163" algn="just"/>
            <a:r>
              <a:rPr lang="pt-BR" sz="1800" dirty="0"/>
              <a:t>• campos </a:t>
            </a:r>
            <a:r>
              <a:rPr lang="pt-BR" sz="1800" dirty="0" smtClean="0"/>
              <a:t>ausentes;</a:t>
            </a:r>
          </a:p>
        </p:txBody>
      </p:sp>
    </p:spTree>
    <p:extLst>
      <p:ext uri="{BB962C8B-B14F-4D97-AF65-F5344CB8AC3E}">
        <p14:creationId xmlns:p14="http://schemas.microsoft.com/office/powerpoint/2010/main" val="13880404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6111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marL="536575" algn="just">
              <a:tabLst>
                <a:tab pos="536575" algn="l"/>
              </a:tabLst>
            </a:pPr>
            <a:endParaRPr lang="pt-BR" sz="800" dirty="0" smtClean="0"/>
          </a:p>
          <a:p>
            <a:pPr marL="536575" algn="just">
              <a:tabLst>
                <a:tab pos="536575" algn="l"/>
              </a:tabLst>
            </a:pPr>
            <a:endParaRPr lang="pt-BR" sz="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REGULARIZAÇÃO URBANA E ANÁLISE DE </a:t>
            </a:r>
            <a:r>
              <a:rPr lang="pt-BR" sz="1800" dirty="0" smtClean="0"/>
              <a:t>PROCESSOS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A IA pode criar um CHECKLIST por processo: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matrícula/documentação imobiliária;</a:t>
            </a:r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planta e memorial;</a:t>
            </a:r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levantamento topográfico;</a:t>
            </a:r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confrontações;</a:t>
            </a:r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legislação aplicável;</a:t>
            </a:r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licenças e anuências;</a:t>
            </a:r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manifestações dos setores técnicos;</a:t>
            </a:r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pendências;</a:t>
            </a:r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histórico das exigências;</a:t>
            </a:r>
          </a:p>
          <a:p>
            <a:pPr marL="2152650" algn="just">
              <a:tabLst>
                <a:tab pos="2062163" algn="l"/>
              </a:tabLst>
            </a:pPr>
            <a:r>
              <a:rPr lang="pt-BR" sz="1800" dirty="0"/>
              <a:t>• documentos ainda necessários.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PROMPT:</a:t>
            </a:r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“Analise somente os documentos fornecidos. Monte uma matriz DOCUMENTO | EXIGÊNCIA | SITUAÇÃO | PENDÊNCIA | RESPONSÁVEL | PRÓXIMA PROVIDÊNCIA. Não presuma que um documento inexistente foi apresentado.”</a:t>
            </a:r>
          </a:p>
        </p:txBody>
      </p:sp>
    </p:spTree>
    <p:extLst>
      <p:ext uri="{BB962C8B-B14F-4D97-AF65-F5344CB8AC3E}">
        <p14:creationId xmlns:p14="http://schemas.microsoft.com/office/powerpoint/2010/main" val="35918222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3895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marL="536575" algn="just">
              <a:tabLst>
                <a:tab pos="536575" algn="l"/>
              </a:tabLst>
            </a:pPr>
            <a:endParaRPr lang="pt-BR" sz="800" dirty="0" smtClean="0"/>
          </a:p>
          <a:p>
            <a:pPr marL="536575" algn="just">
              <a:tabLst>
                <a:tab pos="536575" algn="l"/>
              </a:tabLst>
            </a:pPr>
            <a:endParaRPr lang="pt-BR" sz="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REGULARIZAÇÃO URBANA E ANÁLISE DE </a:t>
            </a:r>
            <a:r>
              <a:rPr lang="pt-BR" sz="1800" dirty="0" smtClean="0"/>
              <a:t>PROCESSOS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/>
              <a:t>PROMPT</a:t>
            </a:r>
            <a:r>
              <a:rPr lang="pt-BR" sz="1800" dirty="0" smtClean="0"/>
              <a:t>: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Analise </a:t>
            </a:r>
            <a:r>
              <a:rPr lang="pt-BR" sz="1800" dirty="0"/>
              <a:t>somente os documentos fornecidos. Monte uma </a:t>
            </a:r>
            <a:r>
              <a:rPr lang="pt-BR" sz="1800" dirty="0" smtClean="0"/>
              <a:t>matriz: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DOCUMENTO </a:t>
            </a:r>
            <a:r>
              <a:rPr lang="pt-BR" sz="1800" dirty="0"/>
              <a:t>| EXIGÊNCIA | SITUAÇÃO | PENDÊNCIA | RESPONSÁVEL | PRÓXIMA PROVIDÊNCIA. </a:t>
            </a: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Não </a:t>
            </a:r>
            <a:r>
              <a:rPr lang="pt-BR" sz="1800" dirty="0"/>
              <a:t>presuma que um documento inexistente foi apresentado</a:t>
            </a:r>
            <a:r>
              <a:rPr lang="pt-BR" sz="1800" dirty="0" smtClean="0"/>
              <a:t>.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3077411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-142671" y="0"/>
            <a:ext cx="8764272" cy="3341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Análise Prática de Editais da Prefeitura: Técnicas rápidas  </a:t>
            </a:r>
          </a:p>
          <a:p>
            <a:pPr marL="536575" algn="just">
              <a:tabLst>
                <a:tab pos="536575" algn="l"/>
              </a:tabLst>
            </a:pPr>
            <a:endParaRPr lang="pt-BR" sz="800" dirty="0" smtClean="0"/>
          </a:p>
          <a:p>
            <a:pPr marL="536575" algn="just">
              <a:tabLst>
                <a:tab pos="536575" algn="l"/>
              </a:tabLst>
            </a:pPr>
            <a:endParaRPr lang="pt-BR" sz="800" dirty="0"/>
          </a:p>
          <a:p>
            <a:pPr marL="536575" algn="just">
              <a:tabLst>
                <a:tab pos="536575" algn="l"/>
              </a:tabLst>
            </a:pPr>
            <a:endParaRPr lang="pt-BR" sz="1800" dirty="0" smtClean="0"/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O </a:t>
            </a:r>
            <a:r>
              <a:rPr lang="pt-BR" sz="1800" dirty="0"/>
              <a:t>vereador não precisa dominar todas as técnicas de auditoria para fiscalizar uma licitação. Ele precisa saber identificar os sinais de alerta e saber qual </a:t>
            </a:r>
            <a:r>
              <a:rPr lang="pt-BR" sz="1800" dirty="0" smtClean="0"/>
              <a:t>documento procurar nos portais ou </a:t>
            </a:r>
            <a:r>
              <a:rPr lang="pt-BR" sz="1800" dirty="0"/>
              <a:t>pedir para transformar uma suspeita em uma </a:t>
            </a:r>
            <a:r>
              <a:rPr lang="pt-BR" sz="1800" dirty="0" smtClean="0"/>
              <a:t>investigação, e na posse desses documentos, utilize a IA ao seu favor.</a:t>
            </a:r>
          </a:p>
          <a:p>
            <a:pPr marL="536575" algn="just">
              <a:tabLst>
                <a:tab pos="536575" algn="l"/>
              </a:tabLst>
            </a:pPr>
            <a:endParaRPr lang="pt-BR" sz="1800" dirty="0"/>
          </a:p>
          <a:p>
            <a:pPr marL="536575" algn="just">
              <a:tabLst>
                <a:tab pos="536575" algn="l"/>
              </a:tabLst>
            </a:pPr>
            <a:r>
              <a:rPr lang="pt-BR" sz="1800" dirty="0" smtClean="0"/>
              <a:t>Não </a:t>
            </a:r>
            <a:r>
              <a:rPr lang="pt-BR" sz="1800" dirty="0"/>
              <a:t>procure irregularidade em tudo. Procure inconsistências que possam ser demonstradas documentalmente</a:t>
            </a:r>
            <a:r>
              <a:rPr lang="pt-BR" sz="1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18045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81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pPr algn="ctr"/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716162"/>
              </p:ext>
            </p:extLst>
          </p:nvPr>
        </p:nvGraphicFramePr>
        <p:xfrm>
          <a:off x="784698" y="539747"/>
          <a:ext cx="6835302" cy="3688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8434"/>
                <a:gridCol w="2278434"/>
                <a:gridCol w="2278434"/>
              </a:tblGrid>
              <a:tr h="418111">
                <a:tc>
                  <a:txBody>
                    <a:bodyPr/>
                    <a:lstStyle/>
                    <a:p>
                      <a:pPr marL="0" indent="0" algn="ctr"/>
                      <a:r>
                        <a:rPr lang="pt-BR" b="1" dirty="0" smtClean="0"/>
                        <a:t>Procurar informações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Ler uma contratação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Fiscalização</a:t>
                      </a:r>
                      <a:r>
                        <a:rPr lang="pt-BR" baseline="0" dirty="0" smtClean="0"/>
                        <a:t> eficaz</a:t>
                      </a:r>
                      <a:endParaRPr lang="pt-BR" dirty="0"/>
                    </a:p>
                  </a:txBody>
                  <a:tcPr anchor="ctr"/>
                </a:tc>
              </a:tr>
              <a:tr h="418111">
                <a:tc>
                  <a:txBody>
                    <a:bodyPr/>
                    <a:lstStyle/>
                    <a:p>
                      <a:pPr algn="ctr"/>
                      <a:r>
                        <a:rPr lang="pt-BR" b="0" dirty="0" smtClean="0"/>
                        <a:t>PNCP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Objeto e Especificações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Analisa</a:t>
                      </a:r>
                      <a:endParaRPr lang="pt-BR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/>
                </a:tc>
              </a:tr>
              <a:tr h="584210">
                <a:tc>
                  <a:txBody>
                    <a:bodyPr/>
                    <a:lstStyle/>
                    <a:p>
                      <a:pPr algn="ctr"/>
                      <a:r>
                        <a:rPr lang="pt-BR" b="0" dirty="0" smtClean="0"/>
                        <a:t>Compras.gov.br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Quantidade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Percebe uma inconsistência </a:t>
                      </a:r>
                      <a:endParaRPr lang="pt-BR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/>
                </a:tc>
              </a:tr>
              <a:tr h="515479">
                <a:tc>
                  <a:txBody>
                    <a:bodyPr/>
                    <a:lstStyle/>
                    <a:p>
                      <a:pPr algn="ctr"/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Outros sistemas </a:t>
                      </a:r>
                    </a:p>
                    <a:p>
                      <a:pPr algn="ctr"/>
                      <a:r>
                        <a:rPr lang="pt-BR" sz="10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(BLL, Licitar</a:t>
                      </a:r>
                      <a:r>
                        <a:rPr lang="pt-BR" sz="1000" b="0" i="0" u="none" strike="noStrike" cap="none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digital, BNC)</a:t>
                      </a:r>
                      <a:endParaRPr lang="pt-BR" sz="1000" b="0" i="0" u="none" strike="noStrike" cap="none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Preço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Formula uma pergunta</a:t>
                      </a:r>
                      <a:endParaRPr lang="pt-BR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/>
                </a:tc>
              </a:tr>
              <a:tr h="584210">
                <a:tc>
                  <a:txBody>
                    <a:bodyPr/>
                    <a:lstStyle/>
                    <a:p>
                      <a:pPr algn="ctr"/>
                      <a:r>
                        <a:rPr lang="pt-BR" b="0" dirty="0" smtClean="0"/>
                        <a:t>Portal da Transparência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b="0" dirty="0" smtClean="0"/>
                        <a:t>Municipal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Competitividade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Transforma essa pergunta em requerimento</a:t>
                      </a:r>
                      <a:endParaRPr lang="pt-BR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/>
                </a:tc>
              </a:tr>
              <a:tr h="584210">
                <a:tc>
                  <a:txBody>
                    <a:bodyPr/>
                    <a:lstStyle/>
                    <a:p>
                      <a:pPr algn="ctr"/>
                      <a:r>
                        <a:rPr lang="pt-BR" b="0" dirty="0" smtClean="0"/>
                        <a:t>Portal da Transparência</a:t>
                      </a:r>
                    </a:p>
                    <a:p>
                      <a:pPr algn="ctr"/>
                      <a:r>
                        <a:rPr lang="pt-BR" b="0" dirty="0" smtClean="0"/>
                        <a:t>Federal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Exigências de habilitação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Recebe a resposta</a:t>
                      </a:r>
                      <a:endParaRPr lang="pt-BR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/>
                </a:tc>
              </a:tr>
              <a:tr h="584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b="0" dirty="0" err="1" smtClean="0"/>
                        <a:t>Transferegov</a:t>
                      </a:r>
                      <a:endParaRPr lang="pt-BR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Lotes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pt-BR" sz="14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E utiliza a resposta para continuar a fiscalização</a:t>
                      </a:r>
                      <a:endParaRPr lang="pt-BR" sz="14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1586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303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ctr"/>
            <a:r>
              <a:rPr lang="pt-BR" sz="2000" dirty="0" smtClean="0"/>
              <a:t>O </a:t>
            </a:r>
            <a:r>
              <a:rPr lang="pt-BR" sz="2000" dirty="0"/>
              <a:t>requerimento não é o começo da fiscalização. </a:t>
            </a:r>
            <a:endParaRPr lang="pt-BR" sz="2000" dirty="0" smtClean="0"/>
          </a:p>
          <a:p>
            <a:pPr algn="ctr"/>
            <a:endParaRPr lang="pt-BR" sz="2000" dirty="0"/>
          </a:p>
          <a:p>
            <a:pPr algn="ctr"/>
            <a:r>
              <a:rPr lang="pt-BR" sz="2000" dirty="0" smtClean="0"/>
              <a:t>Muitas </a:t>
            </a:r>
            <a:r>
              <a:rPr lang="pt-BR" sz="2000" dirty="0"/>
              <a:t>vezes, ele é o resultado de uma primeira etapa de fiscalização.</a:t>
            </a:r>
            <a:endParaRPr lang="pt-BR" sz="2000" dirty="0" smtClean="0"/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12554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3742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pPr algn="ctr"/>
            <a:endParaRPr lang="pt-BR" dirty="0" smtClean="0"/>
          </a:p>
          <a:p>
            <a:pPr algn="just"/>
            <a:r>
              <a:rPr lang="pt-BR" sz="2000" dirty="0"/>
              <a:t>Um bom pedido de informação é aquele que permite à Administração entender exatamente</a:t>
            </a:r>
            <a:r>
              <a:rPr lang="pt-BR" sz="2000" dirty="0" smtClean="0"/>
              <a:t>:</a:t>
            </a:r>
          </a:p>
          <a:p>
            <a:pPr algn="just"/>
            <a:endParaRPr lang="pt-BR" sz="1000" dirty="0" smtClean="0"/>
          </a:p>
          <a:p>
            <a:pPr algn="just"/>
            <a:r>
              <a:rPr lang="pt-BR" sz="2000" dirty="0" smtClean="0"/>
              <a:t>1. o </a:t>
            </a:r>
            <a:r>
              <a:rPr lang="pt-BR" sz="2000" dirty="0"/>
              <a:t>que está sendo perguntado</a:t>
            </a:r>
            <a:r>
              <a:rPr lang="pt-BR" sz="2000" dirty="0" smtClean="0"/>
              <a:t>;</a:t>
            </a:r>
          </a:p>
          <a:p>
            <a:pPr algn="just"/>
            <a:endParaRPr lang="pt-BR" sz="1000" dirty="0" smtClean="0"/>
          </a:p>
          <a:p>
            <a:pPr algn="just"/>
            <a:r>
              <a:rPr lang="pt-BR" sz="2000" dirty="0" smtClean="0"/>
              <a:t>2. qual </a:t>
            </a:r>
            <a:r>
              <a:rPr lang="pt-BR" sz="2000" dirty="0"/>
              <a:t>período deve ser analisado</a:t>
            </a:r>
            <a:r>
              <a:rPr lang="pt-BR" sz="2000" dirty="0" smtClean="0"/>
              <a:t>;</a:t>
            </a:r>
          </a:p>
          <a:p>
            <a:pPr algn="just"/>
            <a:endParaRPr lang="pt-BR" sz="1000" dirty="0" smtClean="0"/>
          </a:p>
          <a:p>
            <a:pPr algn="just"/>
            <a:r>
              <a:rPr lang="pt-BR" sz="2000" dirty="0" smtClean="0"/>
              <a:t>3. qual </a:t>
            </a:r>
            <a:r>
              <a:rPr lang="pt-BR" sz="2000" dirty="0"/>
              <a:t>informação deve ser apresentada</a:t>
            </a:r>
            <a:r>
              <a:rPr lang="pt-BR" sz="2000" dirty="0" smtClean="0"/>
              <a:t>;</a:t>
            </a:r>
          </a:p>
          <a:p>
            <a:pPr algn="just"/>
            <a:endParaRPr lang="pt-BR" sz="1000" dirty="0" smtClean="0"/>
          </a:p>
          <a:p>
            <a:pPr algn="just"/>
            <a:r>
              <a:rPr lang="pt-BR" sz="2000" dirty="0" smtClean="0"/>
              <a:t>4. qual </a:t>
            </a:r>
            <a:r>
              <a:rPr lang="pt-BR" sz="2000" dirty="0"/>
              <a:t>documento deve ser fornecido</a:t>
            </a:r>
            <a:r>
              <a:rPr lang="pt-BR" sz="2000" dirty="0" smtClean="0"/>
              <a:t>;</a:t>
            </a:r>
          </a:p>
          <a:p>
            <a:pPr algn="just"/>
            <a:endParaRPr lang="pt-BR" sz="1000" dirty="0" smtClean="0"/>
          </a:p>
          <a:p>
            <a:pPr algn="just"/>
            <a:r>
              <a:rPr lang="pt-BR" sz="2000" dirty="0" smtClean="0"/>
              <a:t>5. qual </a:t>
            </a:r>
            <a:r>
              <a:rPr lang="pt-BR" sz="2000" dirty="0"/>
              <a:t>contrato ou processo está sendo mencionado.</a:t>
            </a:r>
          </a:p>
        </p:txBody>
      </p:sp>
    </p:spTree>
    <p:extLst>
      <p:ext uri="{BB962C8B-B14F-4D97-AF65-F5344CB8AC3E}">
        <p14:creationId xmlns:p14="http://schemas.microsoft.com/office/powerpoint/2010/main" val="17949145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411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just"/>
            <a:r>
              <a:rPr lang="pt-BR" sz="2000" dirty="0" smtClean="0"/>
              <a:t>I - “Informe </a:t>
            </a:r>
            <a:r>
              <a:rPr lang="pt-BR" sz="2000" dirty="0"/>
              <a:t>todos os gastos da Secretaria de </a:t>
            </a:r>
            <a:r>
              <a:rPr lang="pt-BR" sz="2000" dirty="0" smtClean="0"/>
              <a:t>Educação com relação a manutenção de escolas.”</a:t>
            </a:r>
          </a:p>
          <a:p>
            <a:pPr algn="just"/>
            <a:endParaRPr lang="pt-BR" sz="2000" dirty="0"/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II - “Informe</a:t>
            </a:r>
            <a:r>
              <a:rPr lang="pt-BR" sz="2000" dirty="0"/>
              <a:t>, relativamente ao Contrato nº XXX/2026, celebrado com a empresa XXX, o valor total empenhado, liquidado e pago até a presente data, indicando individualmente os respectivos empenhos, liquidações e pagamentos, bem como encaminhando cópia das notas fiscais e dos documentos que </a:t>
            </a:r>
            <a:r>
              <a:rPr lang="pt-BR" sz="2000" dirty="0" smtClean="0"/>
              <a:t>comprovem efetivamente </a:t>
            </a:r>
            <a:r>
              <a:rPr lang="pt-BR" sz="2000" dirty="0"/>
              <a:t>a prestação dos </a:t>
            </a:r>
            <a:r>
              <a:rPr lang="pt-BR" sz="2000" dirty="0" smtClean="0"/>
              <a:t>serviços, além dos relatórios do fiscal de contrato.”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4727433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3495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pPr algn="ctr"/>
            <a:endParaRPr lang="pt-BR" dirty="0" smtClean="0"/>
          </a:p>
          <a:p>
            <a:pPr algn="ctr"/>
            <a:endParaRPr lang="pt-BR" dirty="0" smtClean="0"/>
          </a:p>
          <a:p>
            <a:pPr algn="just"/>
            <a:r>
              <a:rPr lang="pt-BR" sz="2000" dirty="0" smtClean="0"/>
              <a:t>I - “Quanto </a:t>
            </a:r>
            <a:r>
              <a:rPr lang="pt-BR" sz="2000" dirty="0"/>
              <a:t>a Prefeitura gastou com </a:t>
            </a:r>
            <a:r>
              <a:rPr lang="pt-BR" sz="2000" dirty="0" smtClean="0"/>
              <a:t>veículos em 2026?”</a:t>
            </a:r>
            <a:endParaRPr lang="pt-BR" sz="2000" dirty="0"/>
          </a:p>
          <a:p>
            <a:pPr algn="just"/>
            <a:endParaRPr lang="pt-BR" sz="2000" dirty="0" smtClean="0"/>
          </a:p>
          <a:p>
            <a:pPr algn="just"/>
            <a:endParaRPr lang="pt-BR" sz="2000" dirty="0"/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II - “Informe </a:t>
            </a:r>
            <a:r>
              <a:rPr lang="pt-BR" sz="2000" dirty="0"/>
              <a:t>os valores empenhados, liquidados e pagos, no exercício de 2026, relativos à manutenção da frota de veículos oficiais, discriminando fornecedor, número do empenho, número do contrato, veículo atendido e respectiva nota fiscal</a:t>
            </a:r>
            <a:r>
              <a:rPr lang="pt-BR" sz="2000" dirty="0" smtClean="0"/>
              <a:t>.”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6453211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411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pPr algn="just"/>
            <a:r>
              <a:rPr lang="pt-BR" b="1" dirty="0" smtClean="0"/>
              <a:t>Lembre-se: </a:t>
            </a:r>
          </a:p>
          <a:p>
            <a:pPr algn="just"/>
            <a:endParaRPr lang="pt-BR" b="1" dirty="0"/>
          </a:p>
          <a:p>
            <a:pPr algn="just"/>
            <a:r>
              <a:rPr lang="pt-BR" b="1" dirty="0"/>
              <a:t>NÃO PERGUNTE AQUILO QUE O SISTEMA JÁ </a:t>
            </a:r>
            <a:r>
              <a:rPr lang="pt-BR" b="1" dirty="0" smtClean="0"/>
              <a:t>RESPONDE</a:t>
            </a:r>
          </a:p>
          <a:p>
            <a:pPr algn="just"/>
            <a:endParaRPr lang="pt-BR" dirty="0"/>
          </a:p>
          <a:p>
            <a:pPr algn="just"/>
            <a:r>
              <a:rPr lang="pt-BR" sz="1600" dirty="0" smtClean="0"/>
              <a:t>Se </a:t>
            </a:r>
            <a:r>
              <a:rPr lang="pt-BR" sz="1600" dirty="0"/>
              <a:t>o Portal da Transparência já </a:t>
            </a:r>
            <a:r>
              <a:rPr lang="pt-BR" sz="1600" dirty="0" smtClean="0"/>
              <a:t>informa que o Contrato </a:t>
            </a:r>
            <a:r>
              <a:rPr lang="pt-BR" sz="1600" dirty="0"/>
              <a:t>nº 100/2026 </a:t>
            </a:r>
            <a:r>
              <a:rPr lang="pt-BR" sz="1600" dirty="0" smtClean="0"/>
              <a:t>possui o valor global de </a:t>
            </a:r>
            <a:r>
              <a:rPr lang="pt-BR" sz="1600" dirty="0"/>
              <a:t>R$ </a:t>
            </a:r>
            <a:r>
              <a:rPr lang="pt-BR" sz="1600" dirty="0" smtClean="0"/>
              <a:t>500.000, não faz sentido </a:t>
            </a:r>
            <a:r>
              <a:rPr lang="pt-BR" sz="1600" dirty="0"/>
              <a:t>perguntar q</a:t>
            </a:r>
            <a:r>
              <a:rPr lang="pt-BR" sz="1600" dirty="0" smtClean="0"/>
              <a:t>ual </a:t>
            </a:r>
            <a:r>
              <a:rPr lang="pt-BR" sz="1600" dirty="0"/>
              <a:t>o valor do </a:t>
            </a:r>
            <a:r>
              <a:rPr lang="pt-BR" sz="1600" dirty="0" smtClean="0"/>
              <a:t>contrato?</a:t>
            </a:r>
          </a:p>
          <a:p>
            <a:pPr algn="just"/>
            <a:endParaRPr lang="pt-BR" sz="1600" dirty="0"/>
          </a:p>
          <a:p>
            <a:pPr algn="just"/>
            <a:r>
              <a:rPr lang="pt-BR" sz="1600" dirty="0" smtClean="0"/>
              <a:t>O </a:t>
            </a:r>
            <a:r>
              <a:rPr lang="pt-BR" sz="1600" dirty="0"/>
              <a:t>vereador deve utilizar a informação pública para fazer uma pergunta </a:t>
            </a:r>
            <a:r>
              <a:rPr lang="pt-BR" sz="1600" dirty="0" smtClean="0"/>
              <a:t>persuasiva. </a:t>
            </a:r>
          </a:p>
          <a:p>
            <a:pPr algn="just"/>
            <a:endParaRPr lang="pt-BR" sz="1600" dirty="0"/>
          </a:p>
          <a:p>
            <a:pPr algn="just"/>
            <a:r>
              <a:rPr lang="pt-BR" sz="1600" dirty="0" smtClean="0"/>
              <a:t>Considerando </a:t>
            </a:r>
            <a:r>
              <a:rPr lang="pt-BR" sz="1600" dirty="0"/>
              <a:t>que o Portal da Transparência registra pagamentos no valor de R$ 480.000 relativos ao Contrato nº 100/2026, encaminhe a relação das notas fiscais correspondentes, respectivos </a:t>
            </a:r>
            <a:r>
              <a:rPr lang="pt-BR" sz="1600" dirty="0" err="1" smtClean="0"/>
              <a:t>atestos</a:t>
            </a:r>
            <a:r>
              <a:rPr lang="pt-BR" sz="1600" dirty="0" smtClean="0"/>
              <a:t> do fiscal de contrato, </a:t>
            </a:r>
            <a:r>
              <a:rPr lang="pt-BR" sz="1600" dirty="0"/>
              <a:t>medições e documentos comprobatórios da </a:t>
            </a:r>
            <a:r>
              <a:rPr lang="pt-BR" sz="1600" dirty="0" smtClean="0"/>
              <a:t>execução do contrato em comento.</a:t>
            </a:r>
          </a:p>
          <a:p>
            <a:pPr algn="just"/>
            <a:endParaRPr lang="pt-BR" sz="1200" dirty="0"/>
          </a:p>
          <a:p>
            <a:pPr algn="just"/>
            <a:r>
              <a:rPr lang="pt-BR" sz="1600" dirty="0" smtClean="0"/>
              <a:t>O sistema </a:t>
            </a:r>
            <a:r>
              <a:rPr lang="pt-BR" sz="1600" dirty="0"/>
              <a:t>público </a:t>
            </a:r>
            <a:r>
              <a:rPr lang="pt-BR" sz="1600" dirty="0" smtClean="0"/>
              <a:t>serve como </a:t>
            </a:r>
            <a:r>
              <a:rPr lang="pt-BR" sz="1600" dirty="0"/>
              <a:t>ponto de partida.</a:t>
            </a:r>
            <a:endParaRPr lang="pt-BR" sz="1600" dirty="0" smtClean="0"/>
          </a:p>
        </p:txBody>
      </p:sp>
    </p:spTree>
    <p:extLst>
      <p:ext uri="{BB962C8B-B14F-4D97-AF65-F5344CB8AC3E}">
        <p14:creationId xmlns:p14="http://schemas.microsoft.com/office/powerpoint/2010/main" val="11608460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4465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endParaRPr lang="pt-BR" sz="1050" dirty="0" smtClean="0"/>
          </a:p>
          <a:p>
            <a:r>
              <a:rPr lang="pt-BR" sz="1600" b="1" dirty="0" smtClean="0"/>
              <a:t> </a:t>
            </a:r>
            <a:r>
              <a:rPr lang="pt-BR" sz="1600" b="1" dirty="0"/>
              <a:t>REQUERIMENTO </a:t>
            </a:r>
            <a:r>
              <a:rPr lang="pt-BR" sz="1600" b="1" dirty="0" smtClean="0"/>
              <a:t>ESPECÍFICO</a:t>
            </a:r>
            <a:endParaRPr lang="pt-BR" sz="1600" b="1" dirty="0"/>
          </a:p>
          <a:p>
            <a:r>
              <a:rPr lang="pt-BR" sz="1600" dirty="0"/>
              <a:t>Um </a:t>
            </a:r>
            <a:r>
              <a:rPr lang="pt-BR" sz="1600" dirty="0" smtClean="0"/>
              <a:t>requerimento </a:t>
            </a:r>
            <a:r>
              <a:rPr lang="pt-BR" sz="1600" dirty="0"/>
              <a:t>deve, sempre que possível, identificar</a:t>
            </a:r>
            <a:r>
              <a:rPr lang="pt-BR" sz="1600" dirty="0" smtClean="0"/>
              <a:t>:</a:t>
            </a:r>
          </a:p>
          <a:p>
            <a:endParaRPr lang="pt-BR" sz="500" dirty="0"/>
          </a:p>
          <a:p>
            <a:r>
              <a:rPr lang="pt-BR" sz="1600" dirty="0" smtClean="0"/>
              <a:t>1. objeto</a:t>
            </a:r>
            <a:r>
              <a:rPr lang="pt-BR" sz="1600" dirty="0"/>
              <a:t>;</a:t>
            </a:r>
          </a:p>
          <a:p>
            <a:r>
              <a:rPr lang="pt-BR" sz="1600" dirty="0" smtClean="0"/>
              <a:t>2. contrato</a:t>
            </a:r>
            <a:r>
              <a:rPr lang="pt-BR" sz="1600" dirty="0"/>
              <a:t>;</a:t>
            </a:r>
          </a:p>
          <a:p>
            <a:r>
              <a:rPr lang="pt-BR" sz="1600" dirty="0" smtClean="0"/>
              <a:t>3. processo </a:t>
            </a:r>
            <a:r>
              <a:rPr lang="pt-BR" sz="1600" dirty="0"/>
              <a:t>administrativo;</a:t>
            </a:r>
          </a:p>
          <a:p>
            <a:r>
              <a:rPr lang="pt-BR" sz="1600" dirty="0" smtClean="0"/>
              <a:t>4. empresa</a:t>
            </a:r>
            <a:r>
              <a:rPr lang="pt-BR" sz="1600" dirty="0"/>
              <a:t>;</a:t>
            </a:r>
          </a:p>
          <a:p>
            <a:r>
              <a:rPr lang="pt-BR" sz="1600" dirty="0" smtClean="0"/>
              <a:t>5. período</a:t>
            </a:r>
            <a:r>
              <a:rPr lang="pt-BR" sz="1600" dirty="0"/>
              <a:t>;</a:t>
            </a:r>
          </a:p>
          <a:p>
            <a:r>
              <a:rPr lang="pt-BR" sz="1600" dirty="0" smtClean="0"/>
              <a:t>6. valor</a:t>
            </a:r>
            <a:r>
              <a:rPr lang="pt-BR" sz="1600" dirty="0"/>
              <a:t>;</a:t>
            </a:r>
          </a:p>
          <a:p>
            <a:r>
              <a:rPr lang="pt-BR" sz="1600" dirty="0" smtClean="0"/>
              <a:t>7. programa</a:t>
            </a:r>
            <a:r>
              <a:rPr lang="pt-BR" sz="1600" dirty="0"/>
              <a:t>;</a:t>
            </a:r>
          </a:p>
          <a:p>
            <a:r>
              <a:rPr lang="pt-BR" sz="1600" dirty="0" smtClean="0"/>
              <a:t>8. emenda</a:t>
            </a:r>
            <a:r>
              <a:rPr lang="pt-BR" sz="1600" dirty="0"/>
              <a:t>;</a:t>
            </a:r>
          </a:p>
          <a:p>
            <a:r>
              <a:rPr lang="pt-BR" sz="1600" dirty="0" smtClean="0"/>
              <a:t>9. convênio</a:t>
            </a:r>
            <a:r>
              <a:rPr lang="pt-BR" sz="1600" dirty="0"/>
              <a:t>;</a:t>
            </a:r>
          </a:p>
          <a:p>
            <a:r>
              <a:rPr lang="pt-BR" sz="1600" dirty="0" smtClean="0"/>
              <a:t>10. empenho</a:t>
            </a:r>
            <a:r>
              <a:rPr lang="pt-BR" sz="1600" dirty="0"/>
              <a:t>.</a:t>
            </a:r>
          </a:p>
          <a:p>
            <a:endParaRPr lang="pt-BR" sz="700" dirty="0"/>
          </a:p>
          <a:p>
            <a:r>
              <a:rPr lang="pt-BR" sz="1600" dirty="0"/>
              <a:t>Quanto mais identificadores </a:t>
            </a:r>
            <a:r>
              <a:rPr lang="pt-BR" sz="1600" dirty="0" smtClean="0"/>
              <a:t>fornecemos no nosso requerimento, </a:t>
            </a:r>
            <a:r>
              <a:rPr lang="pt-BR" sz="1600" dirty="0"/>
              <a:t>menor a possibilidade de uma resposta </a:t>
            </a:r>
            <a:r>
              <a:rPr lang="pt-BR" sz="1600" dirty="0" smtClean="0"/>
              <a:t>evasiva.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638705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423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sz="1600" b="1" dirty="0" smtClean="0"/>
              <a:t>O </a:t>
            </a:r>
            <a:r>
              <a:rPr lang="pt-BR" sz="1600" b="1" dirty="0"/>
              <a:t>QUE PEDIR QUANDO O PROBLEMA É PREÇO</a:t>
            </a:r>
            <a:r>
              <a:rPr lang="pt-BR" sz="1600" b="1" dirty="0" smtClean="0"/>
              <a:t>?</a:t>
            </a:r>
          </a:p>
          <a:p>
            <a:endParaRPr lang="pt-BR" sz="1600" dirty="0"/>
          </a:p>
          <a:p>
            <a:r>
              <a:rPr lang="pt-BR" sz="1600" dirty="0" smtClean="0"/>
              <a:t>Imagine </a:t>
            </a:r>
            <a:r>
              <a:rPr lang="pt-BR" sz="1600" dirty="0"/>
              <a:t>que encontramos </a:t>
            </a:r>
            <a:r>
              <a:rPr lang="pt-BR" sz="1600" dirty="0" smtClean="0"/>
              <a:t>no PNCP um edital com o Valor estimado de </a:t>
            </a:r>
            <a:r>
              <a:rPr lang="pt-BR" sz="1600" dirty="0"/>
              <a:t>R$ 1.200.000</a:t>
            </a:r>
            <a:r>
              <a:rPr lang="pt-BR" sz="1600" dirty="0" smtClean="0"/>
              <a:t>.</a:t>
            </a:r>
          </a:p>
          <a:p>
            <a:endParaRPr lang="pt-BR" sz="1600" dirty="0" smtClean="0"/>
          </a:p>
          <a:p>
            <a:r>
              <a:rPr lang="pt-BR" sz="1600" dirty="0" smtClean="0"/>
              <a:t>E </a:t>
            </a:r>
            <a:r>
              <a:rPr lang="pt-BR" sz="1600" dirty="0"/>
              <a:t>encontramos contratações </a:t>
            </a:r>
            <a:r>
              <a:rPr lang="pt-BR" sz="1600" dirty="0" smtClean="0"/>
              <a:t>semelhantes </a:t>
            </a:r>
            <a:r>
              <a:rPr lang="pt-BR" sz="1600" dirty="0"/>
              <a:t>por</a:t>
            </a:r>
            <a:r>
              <a:rPr lang="pt-BR" sz="1600" dirty="0" smtClean="0"/>
              <a:t>: R</a:t>
            </a:r>
            <a:r>
              <a:rPr lang="pt-BR" sz="1600" dirty="0"/>
              <a:t>$ </a:t>
            </a:r>
            <a:r>
              <a:rPr lang="pt-BR" sz="1600" dirty="0" smtClean="0"/>
              <a:t>600 mil, R</a:t>
            </a:r>
            <a:r>
              <a:rPr lang="pt-BR" sz="1600" dirty="0"/>
              <a:t>$ </a:t>
            </a:r>
            <a:r>
              <a:rPr lang="pt-BR" sz="1600" dirty="0" smtClean="0"/>
              <a:t>650 mil, R</a:t>
            </a:r>
            <a:r>
              <a:rPr lang="pt-BR" sz="1600" dirty="0"/>
              <a:t>$ </a:t>
            </a:r>
            <a:r>
              <a:rPr lang="pt-BR" sz="1600" dirty="0" smtClean="0"/>
              <a:t>700 </a:t>
            </a:r>
            <a:r>
              <a:rPr lang="pt-BR" sz="1600" dirty="0"/>
              <a:t>mil</a:t>
            </a:r>
            <a:r>
              <a:rPr lang="pt-BR" sz="1600" dirty="0" smtClean="0"/>
              <a:t>.</a:t>
            </a:r>
          </a:p>
          <a:p>
            <a:endParaRPr lang="pt-BR" sz="1600" dirty="0" smtClean="0"/>
          </a:p>
          <a:p>
            <a:r>
              <a:rPr lang="pt-BR" sz="1600" dirty="0" smtClean="0"/>
              <a:t>O que requerer?</a:t>
            </a:r>
          </a:p>
          <a:p>
            <a:endParaRPr lang="pt-BR" sz="1600" dirty="0"/>
          </a:p>
          <a:p>
            <a:pPr marL="1433513" algn="just"/>
            <a:r>
              <a:rPr lang="pt-BR" sz="1600" dirty="0" smtClean="0"/>
              <a:t>“Encaminhe </a:t>
            </a:r>
            <a:r>
              <a:rPr lang="pt-BR" sz="1600" dirty="0"/>
              <a:t>cópia integral da pesquisa de preços que fundamentou o valor estimado da contratação, incluindo as fontes consultadas, propostas obtidas, contratações públicas utilizadas como parâmetro, metodologia de tratamento dos preços e justificativa para eventual exclusão de valores</a:t>
            </a:r>
            <a:r>
              <a:rPr lang="pt-BR" sz="1600" dirty="0" smtClean="0"/>
              <a:t>.”</a:t>
            </a:r>
            <a:endParaRPr lang="pt-BR" sz="500" dirty="0"/>
          </a:p>
        </p:txBody>
      </p:sp>
    </p:spTree>
    <p:extLst>
      <p:ext uri="{BB962C8B-B14F-4D97-AF65-F5344CB8AC3E}">
        <p14:creationId xmlns:p14="http://schemas.microsoft.com/office/powerpoint/2010/main" val="41073740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4188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endParaRPr lang="pt-BR" dirty="0" smtClean="0"/>
          </a:p>
          <a:p>
            <a:r>
              <a:rPr lang="pt-BR" sz="1600" b="1" dirty="0" smtClean="0"/>
              <a:t>O </a:t>
            </a:r>
            <a:r>
              <a:rPr lang="pt-BR" sz="1600" b="1" dirty="0"/>
              <a:t>QUE PEDIR QUANDO O PROBLEMA É COMPETITIVIDADE</a:t>
            </a:r>
            <a:r>
              <a:rPr lang="pt-BR" sz="1600" b="1" dirty="0" smtClean="0"/>
              <a:t>?</a:t>
            </a:r>
          </a:p>
          <a:p>
            <a:endParaRPr lang="pt-BR" sz="1600" b="1" dirty="0"/>
          </a:p>
          <a:p>
            <a:r>
              <a:rPr lang="pt-BR" sz="1600" dirty="0" smtClean="0"/>
              <a:t>Imagine </a:t>
            </a:r>
            <a:r>
              <a:rPr lang="pt-BR" sz="1600" dirty="0"/>
              <a:t>uma exigência aparentemente excessiva</a:t>
            </a:r>
            <a:r>
              <a:rPr lang="pt-BR" sz="1600" dirty="0" smtClean="0"/>
              <a:t>.</a:t>
            </a:r>
          </a:p>
          <a:p>
            <a:endParaRPr lang="pt-BR" sz="1600" dirty="0"/>
          </a:p>
          <a:p>
            <a:r>
              <a:rPr lang="pt-BR" sz="1600" dirty="0" smtClean="0"/>
              <a:t>O </a:t>
            </a:r>
            <a:r>
              <a:rPr lang="pt-BR" sz="1600" dirty="0"/>
              <a:t>requerimento pode solicitar</a:t>
            </a:r>
            <a:r>
              <a:rPr lang="pt-BR" sz="1600" dirty="0" smtClean="0"/>
              <a:t>:</a:t>
            </a:r>
          </a:p>
          <a:p>
            <a:endParaRPr lang="pt-BR" sz="1600" dirty="0"/>
          </a:p>
          <a:p>
            <a:pPr marL="1433513" algn="just"/>
            <a:r>
              <a:rPr lang="pt-BR" sz="1600" dirty="0" smtClean="0"/>
              <a:t>“Encaminhe </a:t>
            </a:r>
            <a:r>
              <a:rPr lang="pt-BR" sz="1600" dirty="0"/>
              <a:t>a justificativa técnica que fundamentou a exigência de qualificação prevista no item X do edital, indicando a relação </a:t>
            </a:r>
            <a:r>
              <a:rPr lang="pt-BR" sz="1600" dirty="0" smtClean="0"/>
              <a:t>e pertinência entre </a:t>
            </a:r>
            <a:r>
              <a:rPr lang="pt-BR" sz="1600" dirty="0"/>
              <a:t>a exigência e as características do objeto </a:t>
            </a:r>
            <a:r>
              <a:rPr lang="pt-BR" sz="1600" dirty="0" smtClean="0"/>
              <a:t>contratado, e, </a:t>
            </a:r>
            <a:r>
              <a:rPr lang="pt-BR" sz="1600" dirty="0"/>
              <a:t>se </a:t>
            </a:r>
            <a:r>
              <a:rPr lang="pt-BR" sz="1600" dirty="0" smtClean="0"/>
              <a:t>necessário, informe </a:t>
            </a:r>
            <a:r>
              <a:rPr lang="pt-BR" sz="1600" dirty="0"/>
              <a:t>o número de empresas que participaram da disputa e encaminhar a relação das empresas habilitadas e inabilitadas, com os respectivos fundamentos</a:t>
            </a:r>
            <a:r>
              <a:rPr lang="pt-BR" sz="1600" dirty="0" smtClean="0"/>
              <a:t>.”</a:t>
            </a:r>
          </a:p>
          <a:p>
            <a:endParaRPr lang="pt-BR" sz="1100" dirty="0"/>
          </a:p>
          <a:p>
            <a:r>
              <a:rPr lang="pt-BR" sz="1600" dirty="0" smtClean="0"/>
              <a:t>Agora </a:t>
            </a:r>
            <a:r>
              <a:rPr lang="pt-BR" sz="1600" dirty="0"/>
              <a:t>conseguimos analisar se a exigência teve impacto real na competição.</a:t>
            </a:r>
            <a:endParaRPr lang="pt-BR" sz="500" dirty="0"/>
          </a:p>
        </p:txBody>
      </p:sp>
    </p:spTree>
    <p:extLst>
      <p:ext uri="{BB962C8B-B14F-4D97-AF65-F5344CB8AC3E}">
        <p14:creationId xmlns:p14="http://schemas.microsoft.com/office/powerpoint/2010/main" val="8671387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3818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endParaRPr lang="pt-BR" sz="1800" dirty="0" smtClean="0"/>
          </a:p>
          <a:p>
            <a:r>
              <a:rPr lang="pt-BR" sz="1800" dirty="0" smtClean="0"/>
              <a:t> </a:t>
            </a:r>
            <a:r>
              <a:rPr lang="pt-BR" sz="1800" dirty="0"/>
              <a:t>Evite requerimentos como</a:t>
            </a:r>
            <a:r>
              <a:rPr lang="pt-BR" sz="1800" dirty="0" smtClean="0"/>
              <a:t>:</a:t>
            </a:r>
          </a:p>
          <a:p>
            <a:endParaRPr lang="pt-BR" sz="1100" dirty="0" smtClean="0"/>
          </a:p>
          <a:p>
            <a:r>
              <a:rPr lang="pt-BR" sz="1800" dirty="0" smtClean="0"/>
              <a:t>“Informe </a:t>
            </a:r>
            <a:r>
              <a:rPr lang="pt-BR" sz="1800" dirty="0"/>
              <a:t>tudo sobre a Secretaria</a:t>
            </a:r>
            <a:r>
              <a:rPr lang="pt-BR" sz="1800" dirty="0" smtClean="0"/>
              <a:t>.”</a:t>
            </a:r>
            <a:endParaRPr lang="pt-BR" sz="1800" dirty="0"/>
          </a:p>
          <a:p>
            <a:r>
              <a:rPr lang="pt-BR" sz="1800" dirty="0" smtClean="0"/>
              <a:t>“Explique </a:t>
            </a:r>
            <a:r>
              <a:rPr lang="pt-BR" sz="1800" dirty="0"/>
              <a:t>os gastos</a:t>
            </a:r>
            <a:r>
              <a:rPr lang="pt-BR" sz="1800" dirty="0" smtClean="0"/>
              <a:t>.”</a:t>
            </a:r>
          </a:p>
          <a:p>
            <a:r>
              <a:rPr lang="pt-BR" sz="1800" dirty="0" smtClean="0"/>
              <a:t>“Por </a:t>
            </a:r>
            <a:r>
              <a:rPr lang="pt-BR" sz="1800" dirty="0"/>
              <a:t>que a Prefeitura contratou essa empresa</a:t>
            </a:r>
            <a:r>
              <a:rPr lang="pt-BR" sz="1800" dirty="0" smtClean="0"/>
              <a:t>?”</a:t>
            </a:r>
          </a:p>
          <a:p>
            <a:r>
              <a:rPr lang="pt-BR" sz="1800" dirty="0" smtClean="0"/>
              <a:t>“Informe </a:t>
            </a:r>
            <a:r>
              <a:rPr lang="pt-BR" sz="1800" dirty="0"/>
              <a:t>se houve irregularidade</a:t>
            </a:r>
            <a:r>
              <a:rPr lang="pt-BR" sz="1800" dirty="0" smtClean="0"/>
              <a:t>.”</a:t>
            </a:r>
          </a:p>
          <a:p>
            <a:r>
              <a:rPr lang="pt-BR" sz="1800" dirty="0" smtClean="0"/>
              <a:t>“Informe </a:t>
            </a:r>
            <a:r>
              <a:rPr lang="pt-BR" sz="1800" dirty="0"/>
              <a:t>todas as despesas</a:t>
            </a:r>
            <a:r>
              <a:rPr lang="pt-BR" sz="1800" dirty="0" smtClean="0"/>
              <a:t>.”</a:t>
            </a:r>
          </a:p>
          <a:p>
            <a:r>
              <a:rPr lang="pt-BR" sz="1800" dirty="0" smtClean="0"/>
              <a:t>“Explique </a:t>
            </a:r>
            <a:r>
              <a:rPr lang="pt-BR" sz="1800" dirty="0"/>
              <a:t>o motivo do </a:t>
            </a:r>
            <a:r>
              <a:rPr lang="pt-BR" sz="1800" dirty="0" smtClean="0"/>
              <a:t>contrato.”</a:t>
            </a:r>
          </a:p>
          <a:p>
            <a:endParaRPr lang="pt-BR" sz="1800" dirty="0"/>
          </a:p>
          <a:p>
            <a:r>
              <a:rPr lang="pt-BR" sz="1800" dirty="0" smtClean="0"/>
              <a:t>São </a:t>
            </a:r>
            <a:r>
              <a:rPr lang="pt-BR" sz="1800" dirty="0"/>
              <a:t>perguntas amplas demais</a:t>
            </a:r>
            <a:r>
              <a:rPr lang="pt-BR" sz="1800" dirty="0" smtClean="0"/>
              <a:t>.</a:t>
            </a:r>
          </a:p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5907135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364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endParaRPr lang="pt-BR" sz="1800" dirty="0" smtClean="0"/>
          </a:p>
          <a:p>
            <a:endParaRPr lang="pt-BR" sz="1800" dirty="0" smtClean="0"/>
          </a:p>
          <a:p>
            <a:pPr algn="just"/>
            <a:r>
              <a:rPr lang="pt-BR" sz="1800" dirty="0"/>
              <a:t> No PNCP, a </a:t>
            </a:r>
            <a:r>
              <a:rPr lang="pt-BR" sz="1800" dirty="0" smtClean="0"/>
              <a:t>assessoria do vereador A </a:t>
            </a:r>
            <a:r>
              <a:rPr lang="pt-BR" sz="1800" dirty="0"/>
              <a:t>identificou contratação de empresa para manutenção de </a:t>
            </a:r>
            <a:r>
              <a:rPr lang="pt-BR" sz="1800" dirty="0" smtClean="0"/>
              <a:t>veículos no Valor de R</a:t>
            </a:r>
            <a:r>
              <a:rPr lang="pt-BR" sz="1800" dirty="0"/>
              <a:t>$ </a:t>
            </a:r>
            <a:r>
              <a:rPr lang="pt-BR" sz="1800" dirty="0" smtClean="0"/>
              <a:t>900.000. 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 smtClean="0"/>
              <a:t>A </a:t>
            </a:r>
            <a:r>
              <a:rPr lang="pt-BR" sz="1800" dirty="0"/>
              <a:t>assessoria do vereador A </a:t>
            </a:r>
            <a:r>
              <a:rPr lang="pt-BR" sz="1800" dirty="0" smtClean="0"/>
              <a:t>também </a:t>
            </a:r>
            <a:r>
              <a:rPr lang="pt-BR" sz="1800" dirty="0"/>
              <a:t>encontrou outras contratações anteriores com o mesmo fornecedor</a:t>
            </a:r>
            <a:r>
              <a:rPr lang="pt-BR" sz="1800" dirty="0" smtClean="0"/>
              <a:t>.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 smtClean="0"/>
              <a:t>Em </a:t>
            </a:r>
            <a:r>
              <a:rPr lang="pt-BR" sz="1800" dirty="0"/>
              <a:t>vez de um requerimento genérico</a:t>
            </a:r>
            <a:r>
              <a:rPr lang="pt-BR" sz="1800" dirty="0" smtClean="0"/>
              <a:t>: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 smtClean="0"/>
              <a:t>“Solicito </a:t>
            </a:r>
            <a:r>
              <a:rPr lang="pt-BR" sz="1800" dirty="0"/>
              <a:t>informações sobre os contratos da Prefeitura com a empresa X</a:t>
            </a:r>
            <a:r>
              <a:rPr lang="pt-BR" sz="1800" dirty="0" smtClean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417377862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392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 smtClean="0"/>
              <a:t>Podemos </a:t>
            </a:r>
            <a:r>
              <a:rPr lang="pt-BR" sz="1800" dirty="0"/>
              <a:t>construir</a:t>
            </a:r>
            <a:r>
              <a:rPr lang="pt-BR" sz="1800" dirty="0" smtClean="0"/>
              <a:t>: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“Considerando </a:t>
            </a:r>
            <a:r>
              <a:rPr lang="pt-BR" sz="1800" dirty="0"/>
              <a:t>os registros públicos </a:t>
            </a:r>
            <a:r>
              <a:rPr lang="pt-BR" sz="1800" dirty="0" smtClean="0"/>
              <a:t>via PNCP relativos </a:t>
            </a:r>
            <a:r>
              <a:rPr lang="pt-BR" sz="1800" dirty="0"/>
              <a:t>às contratações realizadas pelo Município com a empresa X, solicita-se informar, no período de janeiro de </a:t>
            </a:r>
            <a:r>
              <a:rPr lang="pt-BR" sz="1800" dirty="0" smtClean="0"/>
              <a:t>2026 a </a:t>
            </a:r>
            <a:r>
              <a:rPr lang="pt-BR" sz="1800" dirty="0"/>
              <a:t>agosto de 2026, todos os contratos, atas, empenhos, liquidações </a:t>
            </a:r>
            <a:r>
              <a:rPr lang="pt-BR" sz="1800" dirty="0" smtClean="0"/>
              <a:t>e comprovantes de serviço prestado e </a:t>
            </a:r>
            <a:r>
              <a:rPr lang="pt-BR" sz="1800" dirty="0"/>
              <a:t>pagamentos relacionados à prestação de serviços de manutenção </a:t>
            </a:r>
            <a:r>
              <a:rPr lang="pt-BR" sz="1800" dirty="0" smtClean="0"/>
              <a:t>das escolas municipais, </a:t>
            </a:r>
            <a:r>
              <a:rPr lang="pt-BR" sz="1800" dirty="0"/>
              <a:t>discriminando o número do processo, instrumento contratual, objeto, valor contratado, valor empenhado, liquidado e pago, bem como encaminhando cópia dos respectivos contratos, termos aditivos, notas fiscais, ordens de serviço, relatórios de fiscalização e documentos comprobatórios da execução</a:t>
            </a:r>
            <a:r>
              <a:rPr lang="pt-BR" sz="1800" dirty="0" smtClean="0"/>
              <a:t>. 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2869115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97277" y="0"/>
            <a:ext cx="8917021" cy="4003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  <a:endParaRPr lang="pt-BR" sz="1800" b="1" dirty="0" smtClean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algn="just"/>
            <a:endParaRPr lang="pt-BR" sz="500" dirty="0" smtClean="0"/>
          </a:p>
          <a:p>
            <a:pPr algn="just"/>
            <a:r>
              <a:rPr lang="pt-BR" sz="1800" dirty="0" smtClean="0"/>
              <a:t>Utilizando a IA para fazer os requerimentos, o que devemos anexar? </a:t>
            </a:r>
          </a:p>
          <a:p>
            <a:pPr algn="just"/>
            <a:endParaRPr lang="pt-BR" sz="1800" dirty="0" smtClean="0"/>
          </a:p>
          <a:p>
            <a:pPr marL="342900" indent="-342900" algn="just">
              <a:buAutoNum type="arabicPeriod"/>
            </a:pPr>
            <a:r>
              <a:rPr lang="pt-BR" sz="1800" b="1" dirty="0" smtClean="0"/>
              <a:t>EDITAL</a:t>
            </a:r>
            <a:r>
              <a:rPr lang="pt-BR" sz="1800" dirty="0" smtClean="0"/>
              <a:t> - Para </a:t>
            </a:r>
            <a:r>
              <a:rPr lang="pt-BR" sz="1800" dirty="0"/>
              <a:t>que a IA saiba exatamente qual é a </a:t>
            </a:r>
            <a:r>
              <a:rPr lang="pt-BR" sz="1800" dirty="0" smtClean="0"/>
              <a:t>contratação.</a:t>
            </a:r>
          </a:p>
          <a:p>
            <a:pPr marL="342900" indent="-342900" algn="just">
              <a:buAutoNum type="arabicPeriod"/>
            </a:pPr>
            <a:r>
              <a:rPr lang="pt-BR" sz="1800" b="1" dirty="0" smtClean="0"/>
              <a:t>TR</a:t>
            </a:r>
            <a:r>
              <a:rPr lang="pt-BR" sz="1800" dirty="0" smtClean="0"/>
              <a:t> - Para </a:t>
            </a:r>
            <a:r>
              <a:rPr lang="pt-BR" sz="1800" dirty="0"/>
              <a:t>compreender objeto, quantitativos e </a:t>
            </a:r>
            <a:r>
              <a:rPr lang="pt-BR" sz="1800" dirty="0" smtClean="0"/>
              <a:t>especificações.</a:t>
            </a:r>
          </a:p>
          <a:p>
            <a:pPr marL="342900" indent="-342900" algn="just">
              <a:buAutoNum type="arabicPeriod"/>
            </a:pPr>
            <a:r>
              <a:rPr lang="pt-BR" sz="1800" b="1" dirty="0" smtClean="0"/>
              <a:t>PESQUISA </a:t>
            </a:r>
            <a:r>
              <a:rPr lang="pt-BR" sz="1800" b="1" dirty="0"/>
              <a:t>DE </a:t>
            </a:r>
            <a:r>
              <a:rPr lang="pt-BR" sz="1800" b="1" dirty="0" smtClean="0"/>
              <a:t>PREÇOS </a:t>
            </a:r>
            <a:r>
              <a:rPr lang="pt-BR" sz="1800" dirty="0" smtClean="0"/>
              <a:t>- Questionamento </a:t>
            </a:r>
            <a:r>
              <a:rPr lang="pt-BR" sz="1800" dirty="0"/>
              <a:t>envolve </a:t>
            </a:r>
            <a:r>
              <a:rPr lang="pt-BR" sz="1800" dirty="0" smtClean="0"/>
              <a:t>valor. </a:t>
            </a:r>
          </a:p>
          <a:p>
            <a:pPr marL="342900" indent="-342900" algn="just">
              <a:buAutoNum type="arabicPeriod"/>
            </a:pPr>
            <a:r>
              <a:rPr lang="pt-BR" sz="1800" b="1" dirty="0" smtClean="0"/>
              <a:t>CONTRATO</a:t>
            </a:r>
            <a:r>
              <a:rPr lang="pt-BR" sz="1800" dirty="0" smtClean="0"/>
              <a:t> - Para entender as </a:t>
            </a:r>
            <a:r>
              <a:rPr lang="pt-BR" sz="1800" dirty="0"/>
              <a:t>obrigações e </a:t>
            </a:r>
            <a:r>
              <a:rPr lang="pt-BR" sz="1800" dirty="0" smtClean="0"/>
              <a:t>valores contratados.</a:t>
            </a:r>
          </a:p>
          <a:p>
            <a:pPr marL="342900" indent="-342900" algn="just">
              <a:buAutoNum type="arabicPeriod"/>
            </a:pPr>
            <a:r>
              <a:rPr lang="pt-BR" sz="1800" b="1" dirty="0" smtClean="0"/>
              <a:t>ADITIVOS</a:t>
            </a:r>
            <a:r>
              <a:rPr lang="pt-BR" sz="1800" dirty="0" smtClean="0"/>
              <a:t> - Para </a:t>
            </a:r>
            <a:r>
              <a:rPr lang="pt-BR" sz="1800" dirty="0"/>
              <a:t>verificar alterações </a:t>
            </a:r>
            <a:r>
              <a:rPr lang="pt-BR" sz="1800" dirty="0" smtClean="0"/>
              <a:t>posteriores.</a:t>
            </a:r>
          </a:p>
          <a:p>
            <a:pPr marL="342900" indent="-342900" algn="just">
              <a:buAutoNum type="arabicPeriod"/>
            </a:pPr>
            <a:r>
              <a:rPr lang="pt-BR" sz="1800" b="1" dirty="0" smtClean="0"/>
              <a:t>EMPENHOS/PAGAMENTOS</a:t>
            </a:r>
            <a:r>
              <a:rPr lang="pt-BR" sz="1800" dirty="0" smtClean="0"/>
              <a:t> - Para </a:t>
            </a:r>
            <a:r>
              <a:rPr lang="pt-BR" sz="1800" dirty="0"/>
              <a:t>confrontar contratação com execução </a:t>
            </a:r>
            <a:r>
              <a:rPr lang="pt-BR" sz="1800" dirty="0" smtClean="0"/>
              <a:t>financeira.</a:t>
            </a:r>
          </a:p>
          <a:p>
            <a:pPr marL="342900" indent="-342900" algn="just">
              <a:buAutoNum type="arabicPeriod"/>
            </a:pPr>
            <a:r>
              <a:rPr lang="pt-BR" sz="1800" b="1" dirty="0" smtClean="0"/>
              <a:t>DADOS </a:t>
            </a:r>
            <a:r>
              <a:rPr lang="pt-BR" sz="1800" b="1" dirty="0"/>
              <a:t>DO </a:t>
            </a:r>
            <a:r>
              <a:rPr lang="pt-BR" sz="1800" b="1" dirty="0" smtClean="0"/>
              <a:t>PNCP </a:t>
            </a:r>
            <a:r>
              <a:rPr lang="pt-BR" sz="1800" dirty="0" smtClean="0"/>
              <a:t>- Especialmente </a:t>
            </a:r>
            <a:r>
              <a:rPr lang="pt-BR" sz="1800" dirty="0"/>
              <a:t>quando </a:t>
            </a:r>
            <a:r>
              <a:rPr lang="pt-BR" sz="1800" dirty="0" smtClean="0"/>
              <a:t>a informação surgiu </a:t>
            </a:r>
            <a:r>
              <a:rPr lang="pt-BR" sz="1800" dirty="0"/>
              <a:t>de </a:t>
            </a:r>
            <a:r>
              <a:rPr lang="pt-BR" sz="1800" dirty="0" smtClean="0"/>
              <a:t>lá. </a:t>
            </a:r>
            <a:endParaRPr lang="pt-BR" sz="1800" dirty="0"/>
          </a:p>
          <a:p>
            <a:pPr marL="342900" indent="-342900" algn="just">
              <a:buAutoNum type="arabicPeriod"/>
            </a:pPr>
            <a:r>
              <a:rPr lang="pt-BR" sz="1800" b="1" dirty="0" smtClean="0"/>
              <a:t>DADOS </a:t>
            </a:r>
            <a:r>
              <a:rPr lang="pt-BR" sz="1800" b="1" dirty="0"/>
              <a:t>DO </a:t>
            </a:r>
            <a:r>
              <a:rPr lang="pt-BR" sz="1800" b="1" dirty="0" smtClean="0"/>
              <a:t>TRANSFEREGOV </a:t>
            </a:r>
            <a:r>
              <a:rPr lang="pt-BR" sz="1800" dirty="0" smtClean="0"/>
              <a:t>- Quando </a:t>
            </a:r>
            <a:r>
              <a:rPr lang="pt-BR" sz="1800" dirty="0"/>
              <a:t>houver recurso </a:t>
            </a:r>
            <a:r>
              <a:rPr lang="pt-BR" sz="1800" dirty="0" smtClean="0"/>
              <a:t>federal. </a:t>
            </a:r>
          </a:p>
          <a:p>
            <a:pPr marL="342900" indent="-342900" algn="just">
              <a:buAutoNum type="arabicPeriod"/>
            </a:pPr>
            <a:r>
              <a:rPr lang="pt-BR" sz="1800" b="1" dirty="0" smtClean="0"/>
              <a:t>LEGISLAÇÃO </a:t>
            </a:r>
            <a:endParaRPr lang="pt-BR" sz="1800" b="1" dirty="0"/>
          </a:p>
        </p:txBody>
      </p:sp>
    </p:spTree>
    <p:extLst>
      <p:ext uri="{BB962C8B-B14F-4D97-AF65-F5344CB8AC3E}">
        <p14:creationId xmlns:p14="http://schemas.microsoft.com/office/powerpoint/2010/main" val="11074930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97277" y="0"/>
            <a:ext cx="8917021" cy="4434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  <a:endParaRPr lang="pt-BR" sz="1800" b="1" dirty="0" smtClean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algn="just"/>
            <a:endParaRPr lang="pt-BR" sz="600" dirty="0" smtClean="0"/>
          </a:p>
          <a:p>
            <a:pPr algn="just"/>
            <a:r>
              <a:rPr lang="pt-BR" dirty="0" smtClean="0"/>
              <a:t>Assuma </a:t>
            </a:r>
            <a:r>
              <a:rPr lang="pt-BR" dirty="0"/>
              <a:t>a função de assessor jurídico-legislativo especializado em fiscalização parlamentar, Direito Administrativo, Lei nº 14.133/2021, transparência pública, controle da Administração Pública e elaboração de requerimentos de informação para Câmara Municipal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Sua tarefa é transformar os DADOS E DOCUMENTOS PÚBLICOS fornecidos nesta conversa em um REQUERIMENTO DE INFORMAÇÕES tecnicamente fundamentado, objetivo, imparcial e adequado ao exercício da fiscalização parlamentar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REGRAS OBRIGATÓRIAS:</a:t>
            </a:r>
          </a:p>
          <a:p>
            <a:pPr lvl="0" algn="just"/>
            <a:r>
              <a:rPr lang="pt-BR" dirty="0"/>
              <a:t>Utilize SOMENTE as informações constantes dos documentos e dados fornecidos nesta conversa.</a:t>
            </a:r>
          </a:p>
          <a:p>
            <a:pPr lvl="0" algn="just"/>
            <a:r>
              <a:rPr lang="pt-BR" dirty="0"/>
              <a:t>NÃO invente fatos, valores, contratos, processos, datas, empresas, números de empenho, dispositivos legais ou qualquer outra informação que não esteja nos documentos.</a:t>
            </a:r>
          </a:p>
          <a:p>
            <a:pPr lvl="0" algn="just"/>
            <a:r>
              <a:rPr lang="pt-BR" dirty="0"/>
              <a:t>NÃO conclua que existe irregularidade, fraude, superfaturamento, direcionamento ou ilícito apenas porque existe uma inconsistência. Utilize expressões como "ponto de atenção</a:t>
            </a:r>
            <a:r>
              <a:rPr lang="pt-BR" dirty="0" smtClean="0"/>
              <a:t>", "divergência</a:t>
            </a:r>
            <a:r>
              <a:rPr lang="pt-BR" dirty="0"/>
              <a:t>" ou "situação que demanda esclarecimento", quando for o caso.</a:t>
            </a:r>
          </a:p>
          <a:p>
            <a:pPr lvl="0" algn="just"/>
            <a:r>
              <a:rPr lang="pt-BR" dirty="0"/>
              <a:t>Analise o edital, Termo de </a:t>
            </a:r>
            <a:r>
              <a:rPr lang="pt-BR" dirty="0" smtClean="0"/>
              <a:t>Referência, </a:t>
            </a:r>
            <a:r>
              <a:rPr lang="pt-BR" dirty="0"/>
              <a:t>contrato, aditivos, empenhos, pagamentos, informações do PNCP, Portal da Transparência, </a:t>
            </a:r>
            <a:r>
              <a:rPr lang="pt-BR" dirty="0" err="1"/>
              <a:t>Transferegov</a:t>
            </a:r>
            <a:r>
              <a:rPr lang="pt-BR" dirty="0"/>
              <a:t> ou demais documentos fornecidos, conforme o caso</a:t>
            </a:r>
            <a:r>
              <a:rPr lang="pt-BR" dirty="0" smtClean="0"/>
              <a:t>.</a:t>
            </a:r>
          </a:p>
          <a:p>
            <a:pPr algn="just"/>
            <a:endParaRPr lang="pt-BR" sz="500" dirty="0" smtClean="0"/>
          </a:p>
        </p:txBody>
      </p:sp>
    </p:spTree>
    <p:extLst>
      <p:ext uri="{BB962C8B-B14F-4D97-AF65-F5344CB8AC3E}">
        <p14:creationId xmlns:p14="http://schemas.microsoft.com/office/powerpoint/2010/main" val="29351014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97277" y="0"/>
            <a:ext cx="8917021" cy="404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  <a:endParaRPr lang="pt-BR" sz="1800" b="1" dirty="0" smtClean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lvl="0" algn="just"/>
            <a:endParaRPr lang="pt-BR" dirty="0"/>
          </a:p>
          <a:p>
            <a:pPr lvl="0" algn="just"/>
            <a:r>
              <a:rPr lang="pt-BR" dirty="0"/>
              <a:t>Não solicite informações que já estejam integralmente disponíveis nos documentos apresentados, salvo quando for necessário solicitar confirmação ou documentação complementar.</a:t>
            </a:r>
          </a:p>
          <a:p>
            <a:pPr lvl="0" algn="just"/>
            <a:r>
              <a:rPr lang="pt-BR" dirty="0"/>
              <a:t>Priorize pedidos de documentos e informações objetivas que permitam posterior conferência pela Câmara Municipal</a:t>
            </a:r>
            <a:r>
              <a:rPr lang="pt-BR" dirty="0" smtClean="0"/>
              <a:t>.</a:t>
            </a:r>
          </a:p>
          <a:p>
            <a:pPr lvl="0" algn="just"/>
            <a:endParaRPr lang="pt-BR" dirty="0"/>
          </a:p>
          <a:p>
            <a:pPr lvl="0" algn="just"/>
            <a:r>
              <a:rPr lang="pt-BR" dirty="0"/>
              <a:t>Quando o questionamento envolver preço, solicite, conforme pertinente, a documentação relativa à pesquisa de preços, fontes utilizadas, metodologia, memória de cálculo e justificativas.</a:t>
            </a:r>
          </a:p>
          <a:p>
            <a:pPr lvl="0" algn="just"/>
            <a:r>
              <a:rPr lang="pt-BR" dirty="0"/>
              <a:t>Quando envolver quantitativos, solicite a documentação que fundamentou o dimensionamento da quantidade contratada</a:t>
            </a:r>
            <a:r>
              <a:rPr lang="pt-BR" dirty="0" smtClean="0"/>
              <a:t>.</a:t>
            </a:r>
          </a:p>
          <a:p>
            <a:pPr lvl="0" algn="just"/>
            <a:endParaRPr lang="pt-BR" dirty="0"/>
          </a:p>
          <a:p>
            <a:pPr lvl="0" algn="just"/>
            <a:r>
              <a:rPr lang="pt-BR" dirty="0"/>
              <a:t>Quando envolver competitividade, solicite informações sobre participantes, habilitação/inabilitação, justificativas das exigências e demais elementos necessários à análise.</a:t>
            </a:r>
          </a:p>
          <a:p>
            <a:pPr lvl="0" algn="just"/>
            <a:r>
              <a:rPr lang="pt-BR" dirty="0"/>
              <a:t>Quando envolver execução contratual, solicite documentos como notas fiscais, medições, </a:t>
            </a:r>
            <a:r>
              <a:rPr lang="pt-BR" dirty="0" err="1"/>
              <a:t>atestos</a:t>
            </a:r>
            <a:r>
              <a:rPr lang="pt-BR" dirty="0"/>
              <a:t>, relatórios do fiscal do contrato, ordens de serviço e comprovantes de entrega ou execução, conforme a natureza do objeto</a:t>
            </a:r>
            <a:r>
              <a:rPr lang="pt-BR" dirty="0" smtClean="0"/>
              <a:t>.</a:t>
            </a:r>
            <a:endParaRPr lang="pt-BR" sz="500" dirty="0" smtClean="0"/>
          </a:p>
        </p:txBody>
      </p:sp>
    </p:spTree>
    <p:extLst>
      <p:ext uri="{BB962C8B-B14F-4D97-AF65-F5344CB8AC3E}">
        <p14:creationId xmlns:p14="http://schemas.microsoft.com/office/powerpoint/2010/main" val="37422663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97277" y="0"/>
            <a:ext cx="8917021" cy="4480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  <a:endParaRPr lang="pt-BR" sz="1800" b="1" dirty="0" smtClean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lvl="0" algn="just"/>
            <a:endParaRPr lang="pt-BR" dirty="0"/>
          </a:p>
          <a:p>
            <a:pPr lvl="0" algn="just"/>
            <a:r>
              <a:rPr lang="pt-BR" dirty="0"/>
              <a:t>Quando envolver recursos federais ou </a:t>
            </a:r>
            <a:r>
              <a:rPr lang="pt-BR" dirty="0" err="1"/>
              <a:t>Transferegov</a:t>
            </a:r>
            <a:r>
              <a:rPr lang="pt-BR" dirty="0"/>
              <a:t>, </a:t>
            </a:r>
            <a:r>
              <a:rPr lang="pt-BR" dirty="0" smtClean="0"/>
              <a:t>relacione o </a:t>
            </a:r>
            <a:r>
              <a:rPr lang="pt-BR" dirty="0"/>
              <a:t>instrumento de transferência, plano de trabalho, cronograma físico-financeiro, execução, prestação de contas e contratação municipal correspondente.</a:t>
            </a:r>
          </a:p>
          <a:p>
            <a:pPr lvl="0" algn="just"/>
            <a:r>
              <a:rPr lang="pt-BR" dirty="0"/>
              <a:t>Estruture o requerimento para que cada pergunta possa ser respondida objetivamente pela Administração.</a:t>
            </a:r>
          </a:p>
          <a:p>
            <a:pPr lvl="0" algn="just"/>
            <a:r>
              <a:rPr lang="pt-BR" dirty="0"/>
              <a:t>Ao final, apresente uma seção chamada "DOCUMENTOS RECOMENDADOS PARA SOLICITAÇÃO", contendo somente os documentos efetivamente necessários para esclarecer os pontos identificados</a:t>
            </a:r>
            <a:r>
              <a:rPr lang="pt-BR" dirty="0" smtClean="0"/>
              <a:t>.</a:t>
            </a:r>
          </a:p>
          <a:p>
            <a:pPr lvl="0" algn="just"/>
            <a:endParaRPr lang="pt-BR" dirty="0"/>
          </a:p>
          <a:p>
            <a:pPr lvl="0" algn="just"/>
            <a:r>
              <a:rPr lang="pt-BR" dirty="0"/>
              <a:t>Antes de redigir o requerimento, faça uma análise preliminar dos documentos fornecidos e apresente</a:t>
            </a:r>
            <a:r>
              <a:rPr lang="pt-BR" dirty="0" smtClean="0"/>
              <a:t>:</a:t>
            </a:r>
          </a:p>
          <a:p>
            <a:pPr lvl="0"/>
            <a:r>
              <a:rPr lang="pt-BR" dirty="0"/>
              <a:t/>
            </a:r>
            <a:br>
              <a:rPr lang="pt-BR" dirty="0"/>
            </a:br>
            <a:r>
              <a:rPr lang="pt-BR" dirty="0"/>
              <a:t>a) fatos objetivos encontrados;</a:t>
            </a:r>
            <a:br>
              <a:rPr lang="pt-BR" dirty="0"/>
            </a:br>
            <a:r>
              <a:rPr lang="pt-BR" dirty="0"/>
              <a:t>b) pontos de atenção;</a:t>
            </a:r>
            <a:br>
              <a:rPr lang="pt-BR" dirty="0"/>
            </a:br>
            <a:r>
              <a:rPr lang="pt-BR" dirty="0"/>
              <a:t>c) perguntas que precisam ser respondidas;</a:t>
            </a:r>
            <a:br>
              <a:rPr lang="pt-BR" dirty="0"/>
            </a:br>
            <a:r>
              <a:rPr lang="pt-BR" dirty="0"/>
              <a:t>d) documentos necessários para responder às perguntas.</a:t>
            </a:r>
          </a:p>
          <a:p>
            <a:pPr lvl="0" algn="just"/>
            <a:endParaRPr lang="pt-BR" dirty="0" smtClean="0"/>
          </a:p>
          <a:p>
            <a:pPr lvl="0" algn="just"/>
            <a:r>
              <a:rPr lang="pt-BR" dirty="0" smtClean="0"/>
              <a:t>Somente </a:t>
            </a:r>
            <a:r>
              <a:rPr lang="pt-BR" dirty="0"/>
              <a:t>depois dessa análise preliminar, redija o requerimento </a:t>
            </a:r>
            <a:r>
              <a:rPr lang="pt-BR" dirty="0" smtClean="0"/>
              <a:t>parlamentar. O </a:t>
            </a:r>
            <a:r>
              <a:rPr lang="pt-BR" dirty="0"/>
              <a:t>requerimento deve possuir linguagem institucional, técnica, respeitosa e imparcial, evitando qualquer acusação antecipada</a:t>
            </a:r>
            <a:r>
              <a:rPr lang="pt-BR" dirty="0" smtClean="0"/>
              <a:t>.</a:t>
            </a:r>
          </a:p>
          <a:p>
            <a:pPr lvl="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422437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97277" y="0"/>
            <a:ext cx="8917021" cy="4126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  <a:endParaRPr lang="pt-BR" sz="1800" b="1" dirty="0" smtClean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lvl="0" algn="just"/>
            <a:endParaRPr lang="pt-BR" dirty="0"/>
          </a:p>
          <a:p>
            <a:pPr lvl="0" algn="just"/>
            <a:endParaRPr lang="pt-BR" dirty="0"/>
          </a:p>
          <a:p>
            <a:pPr algn="just"/>
            <a:r>
              <a:rPr lang="pt-BR" dirty="0"/>
              <a:t>ESTRUTURA DA RESPOSTA</a:t>
            </a:r>
            <a:r>
              <a:rPr lang="pt-BR" dirty="0" smtClean="0"/>
              <a:t>: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I — SÍNTESE DOS DADOS PÚBLICOS IDENTIFICADOS</a:t>
            </a:r>
          </a:p>
          <a:p>
            <a:pPr algn="just"/>
            <a:r>
              <a:rPr lang="pt-BR" dirty="0"/>
              <a:t>II — PONTOS DE ATENÇÃO</a:t>
            </a:r>
          </a:p>
          <a:p>
            <a:pPr algn="just"/>
            <a:r>
              <a:rPr lang="pt-BR" dirty="0"/>
              <a:t>III — INFORMAÇÕES QUE PRECISAM SER ESCLARECIDAS</a:t>
            </a:r>
          </a:p>
          <a:p>
            <a:pPr algn="just"/>
            <a:r>
              <a:rPr lang="pt-BR" dirty="0"/>
              <a:t>IV — DOCUMENTOS NECESSÁRIOS</a:t>
            </a:r>
          </a:p>
          <a:p>
            <a:pPr algn="just"/>
            <a:r>
              <a:rPr lang="pt-BR" dirty="0"/>
              <a:t>V — REQUERIMENTO DE INFORMAÇÕES</a:t>
            </a:r>
          </a:p>
          <a:p>
            <a:pPr algn="just"/>
            <a:r>
              <a:rPr lang="pt-BR" dirty="0"/>
              <a:t>VI — DOCUMENTOS RECOMENDADOS PARA SOLICITAÇÃO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Ao </a:t>
            </a:r>
            <a:r>
              <a:rPr lang="pt-BR" dirty="0"/>
              <a:t>elaborar o requerimento, tenha como objetivo produzir uma peça que permita à Câmara Municipal obter informações concretas e documentos verificáveis, possibilitando posterior fiscalização parlamentar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b="1" u="sng" dirty="0"/>
              <a:t>IMPORTANTE: se algum dado necessário para a elaboração do requerimento não estiver nos documentos fornecidos, NÃO invente. </a:t>
            </a:r>
          </a:p>
          <a:p>
            <a:pPr algn="just"/>
            <a:endParaRPr lang="pt-BR" sz="500" dirty="0" smtClean="0"/>
          </a:p>
        </p:txBody>
      </p:sp>
    </p:spTree>
    <p:extLst>
      <p:ext uri="{BB962C8B-B14F-4D97-AF65-F5344CB8AC3E}">
        <p14:creationId xmlns:p14="http://schemas.microsoft.com/office/powerpoint/2010/main" val="30263554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5396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3649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Pedidos de Informação Eficazes: Como formular? 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b="1" dirty="0" smtClean="0"/>
              <a:t>Lembre-se: </a:t>
            </a:r>
          </a:p>
          <a:p>
            <a:pPr algn="just"/>
            <a:endParaRPr lang="pt-BR" sz="1800" dirty="0" smtClean="0"/>
          </a:p>
          <a:p>
            <a:pPr algn="just"/>
            <a:r>
              <a:rPr lang="pt-BR" sz="1800" dirty="0" smtClean="0"/>
              <a:t>O </a:t>
            </a:r>
            <a:r>
              <a:rPr lang="pt-BR" sz="1800" dirty="0"/>
              <a:t>bom requerimento não nasce da vontade de encontrar um problema. Nasce da capacidade de fazer a pergunta certa depois de encontrar um </a:t>
            </a:r>
            <a:r>
              <a:rPr lang="pt-BR" sz="1800" dirty="0" smtClean="0"/>
              <a:t>dado</a:t>
            </a:r>
            <a:r>
              <a:rPr lang="pt-BR" sz="1800" dirty="0"/>
              <a:t> </a:t>
            </a:r>
            <a:r>
              <a:rPr lang="pt-BR" sz="1800" dirty="0" smtClean="0"/>
              <a:t>ou uma denúncia.</a:t>
            </a:r>
          </a:p>
          <a:p>
            <a:pPr algn="just"/>
            <a:endParaRPr lang="pt-BR" sz="1800" dirty="0"/>
          </a:p>
          <a:p>
            <a:pPr algn="just"/>
            <a:r>
              <a:rPr lang="pt-BR" sz="1800" dirty="0" smtClean="0"/>
              <a:t>APRENDA </a:t>
            </a:r>
            <a:r>
              <a:rPr lang="pt-BR" sz="1800" dirty="0"/>
              <a:t>A ENCONTRAR</a:t>
            </a:r>
            <a:r>
              <a:rPr lang="pt-BR" sz="1800" dirty="0" smtClean="0"/>
              <a:t>.</a:t>
            </a:r>
          </a:p>
          <a:p>
            <a:pPr algn="just"/>
            <a:r>
              <a:rPr lang="pt-BR" sz="1800" dirty="0" smtClean="0"/>
              <a:t>APRENDA </a:t>
            </a:r>
            <a:r>
              <a:rPr lang="pt-BR" sz="1800" dirty="0"/>
              <a:t>A ANALISAR</a:t>
            </a:r>
            <a:r>
              <a:rPr lang="pt-BR" sz="1800" dirty="0" smtClean="0"/>
              <a:t>.</a:t>
            </a:r>
          </a:p>
          <a:p>
            <a:pPr algn="just"/>
            <a:r>
              <a:rPr lang="pt-BR" sz="1800" dirty="0" smtClean="0"/>
              <a:t>APRENDA </a:t>
            </a:r>
            <a:r>
              <a:rPr lang="pt-BR" sz="1800" dirty="0"/>
              <a:t>A PERGUNTAR</a:t>
            </a:r>
            <a:r>
              <a:rPr lang="pt-BR" sz="1800" dirty="0" smtClean="0"/>
              <a:t>.</a:t>
            </a:r>
          </a:p>
          <a:p>
            <a:pPr algn="just"/>
            <a:r>
              <a:rPr lang="pt-BR" sz="1800" dirty="0" smtClean="0"/>
              <a:t>APRENDA </a:t>
            </a:r>
            <a:r>
              <a:rPr lang="pt-BR" sz="1800" dirty="0"/>
              <a:t>A CONFERIR A RESPOSTA.</a:t>
            </a:r>
          </a:p>
        </p:txBody>
      </p:sp>
    </p:spTree>
    <p:extLst>
      <p:ext uri="{BB962C8B-B14F-4D97-AF65-F5344CB8AC3E}">
        <p14:creationId xmlns:p14="http://schemas.microsoft.com/office/powerpoint/2010/main" val="14359245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522409" y="0"/>
            <a:ext cx="8099191" cy="235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spcBef>
                <a:spcPts val="1100"/>
              </a:spcBef>
            </a:pPr>
            <a:r>
              <a:rPr lang="pt-BR" sz="1800" b="1" dirty="0" smtClean="0">
                <a:solidFill>
                  <a:schemeClr val="tx1"/>
                </a:solidFill>
                <a:highlight>
                  <a:srgbClr val="FFFFFF"/>
                </a:highlight>
              </a:rPr>
              <a:t>Aula prática – aprendendo os sistemas</a:t>
            </a:r>
            <a:r>
              <a:rPr lang="pt-BR" sz="1800" b="1" dirty="0">
                <a:solidFill>
                  <a:schemeClr val="tx1"/>
                </a:solidFill>
                <a:highlight>
                  <a:srgbClr val="FFFFFF"/>
                </a:highlight>
              </a:rPr>
              <a:t> </a:t>
            </a:r>
          </a:p>
          <a:p>
            <a:pPr algn="ctr"/>
            <a:endParaRPr lang="pt-BR" dirty="0"/>
          </a:p>
          <a:p>
            <a:pPr marL="536575" algn="just">
              <a:tabLst>
                <a:tab pos="536575" algn="l"/>
              </a:tabLst>
            </a:pPr>
            <a:endParaRPr lang="pt-BR" sz="2000" dirty="0"/>
          </a:p>
          <a:p>
            <a:pPr marL="536575" algn="just">
              <a:tabLst>
                <a:tab pos="536575" algn="l"/>
              </a:tabLst>
            </a:pPr>
            <a:r>
              <a:rPr lang="pt-BR" sz="2000" dirty="0"/>
              <a:t>Começamos pelo PNCP</a:t>
            </a:r>
            <a:r>
              <a:rPr lang="pt-BR" sz="2000" dirty="0" smtClean="0"/>
              <a:t>.</a:t>
            </a:r>
          </a:p>
          <a:p>
            <a:pPr marL="536575" algn="just">
              <a:tabLst>
                <a:tab pos="536575" algn="l"/>
              </a:tabLst>
            </a:pPr>
            <a:endParaRPr lang="pt-BR" sz="2000" dirty="0" smtClean="0"/>
          </a:p>
          <a:p>
            <a:pPr marL="536575" algn="just">
              <a:tabLst>
                <a:tab pos="536575" algn="l"/>
              </a:tabLst>
            </a:pPr>
            <a:r>
              <a:rPr lang="pt-BR" sz="2000" dirty="0" smtClean="0"/>
              <a:t>“Quais </a:t>
            </a:r>
            <a:r>
              <a:rPr lang="pt-BR" sz="2000" dirty="0"/>
              <a:t>foram as principais contratações realizadas recentemente pelo Município</a:t>
            </a:r>
            <a:r>
              <a:rPr lang="pt-BR" sz="2000" dirty="0" smtClean="0"/>
              <a:t>?”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48618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13848" y="329192"/>
            <a:ext cx="7513983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pt-BR" sz="4000" b="1" dirty="0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MUITO OBRIGADO E ATÉ A PRÓXIMA!</a:t>
            </a:r>
          </a:p>
          <a:p>
            <a:pPr lvl="0"/>
            <a:endParaRPr sz="3200" b="1" dirty="0">
              <a:solidFill>
                <a:srgbClr val="FF6C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831961" y="2311986"/>
            <a:ext cx="6758610" cy="2277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>
              <a:buFontTx/>
              <a:buChar char="-"/>
            </a:pPr>
            <a:endParaRPr lang="pt-BR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>
              <a:buFontTx/>
              <a:buChar char="-"/>
            </a:pPr>
            <a:r>
              <a:rPr lang="pt-BR" sz="1800" b="1" dirty="0" err="1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Willyan</a:t>
            </a:r>
            <a:r>
              <a:rPr lang="pt-BR" sz="1800" b="1" dirty="0">
                <a:solidFill>
                  <a:srgbClr val="FF6C00"/>
                </a:solidFill>
                <a:latin typeface="Montserrat"/>
                <a:ea typeface="Montserrat"/>
                <a:cs typeface="Montserrat"/>
                <a:sym typeface="Montserrat"/>
              </a:rPr>
              <a:t> Charles de Campos</a:t>
            </a:r>
          </a:p>
          <a:p>
            <a:pPr marL="457200" lvl="0" indent="-457200">
              <a:buFontTx/>
              <a:buChar char="-"/>
            </a:pPr>
            <a:endParaRPr lang="pt-BR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Tx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WhatsApp:(47)99764-6463 </a:t>
            </a:r>
          </a:p>
          <a:p>
            <a:pPr marL="457200" lvl="0" indent="-457200">
              <a:buFontTx/>
              <a:buChar char="-"/>
            </a:pPr>
            <a:endParaRPr lang="pt-BR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Tx/>
              <a:buChar char="-"/>
            </a:pPr>
            <a:r>
              <a:rPr lang="pt-BR" sz="18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procuradoria@itapema.sc.leg.br</a:t>
            </a:r>
            <a:endParaRPr lang="pt-BR" sz="1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457200">
              <a:buFontTx/>
              <a:buChar char="-"/>
            </a:pPr>
            <a:endParaRPr sz="28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721748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4170</TotalTime>
  <Words>754</Words>
  <Application>Microsoft Office PowerPoint</Application>
  <PresentationFormat>Apresentação na tela (16:9)</PresentationFormat>
  <Paragraphs>632</Paragraphs>
  <Slides>63</Slides>
  <Notes>63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63</vt:i4>
      </vt:variant>
    </vt:vector>
  </HeadingPairs>
  <TitlesOfParts>
    <vt:vector size="66" baseType="lpstr">
      <vt:lpstr>Arial</vt:lpstr>
      <vt:lpstr>Montserrat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user</cp:lastModifiedBy>
  <cp:revision>234</cp:revision>
  <dcterms:modified xsi:type="dcterms:W3CDTF">2026-09-21T15:55:15Z</dcterms:modified>
</cp:coreProperties>
</file>